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6"/>
  </p:notesMasterIdLst>
  <p:sldIdLst>
    <p:sldId id="256" r:id="rId2"/>
    <p:sldId id="258" r:id="rId3"/>
    <p:sldId id="264" r:id="rId4"/>
    <p:sldId id="270"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Roboto Black" panose="02000000000000000000" pitchFamily="2" charset="0"/>
      <p:bold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3CE2A-A464-8AFD-7CCE-1E0ACF13BE27}" v="21" dt="2021-10-14T23:00:48.431"/>
    <p1510:client id="{975C6ED4-DDDD-B2F9-DCE0-C528D5CDBED3}" v="88" dt="2021-10-08T18:15:57.671"/>
    <p1510:client id="{DE73B4E3-E773-C024-7CD8-6B04BC901A39}" v="16" dt="2021-10-17T05:54:42.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50c0b1c6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f50c0b1c6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6e1519b2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Nurses would use this slide for the NAESS paper</a:t>
            </a:r>
            <a:endParaRPr/>
          </a:p>
        </p:txBody>
      </p:sp>
      <p:sp>
        <p:nvSpPr>
          <p:cNvPr id="598" name="Google Shape;598;gf6e1519b2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Nurses would use this slide for the LTO paper</a:t>
            </a:r>
            <a:endParaRPr/>
          </a:p>
        </p:txBody>
      </p:sp>
      <p:sp>
        <p:nvSpPr>
          <p:cNvPr id="667" name="Google Shape;6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f6e1519b2f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Nurses would use this slide or neonatal seizures paper</a:t>
            </a:r>
            <a:endParaRPr/>
          </a:p>
        </p:txBody>
      </p:sp>
      <p:sp>
        <p:nvSpPr>
          <p:cNvPr id="736" name="Google Shape;736;gf6e1519b2f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C - Title Slide">
  <p:cSld name="INC - Title Slide">
    <p:spTree>
      <p:nvGrpSpPr>
        <p:cNvPr id="1" name="Shape 14"/>
        <p:cNvGrpSpPr/>
        <p:nvPr/>
      </p:nvGrpSpPr>
      <p:grpSpPr>
        <a:xfrm>
          <a:off x="0" y="0"/>
          <a:ext cx="0" cy="0"/>
          <a:chOff x="0" y="0"/>
          <a:chExt cx="0" cy="0"/>
        </a:xfrm>
      </p:grpSpPr>
      <p:pic>
        <p:nvPicPr>
          <p:cNvPr id="15" name="Google Shape;15;p2" descr="Logo, company name&#10;&#10;Description automatically generated"/>
          <p:cNvPicPr preferRelativeResize="0"/>
          <p:nvPr/>
        </p:nvPicPr>
        <p:blipFill rotWithShape="1">
          <a:blip r:embed="rId2">
            <a:alphaModFix/>
          </a:blip>
          <a:srcRect/>
          <a:stretch/>
        </p:blipFill>
        <p:spPr>
          <a:xfrm>
            <a:off x="8384176" y="5915249"/>
            <a:ext cx="1219460" cy="726393"/>
          </a:xfrm>
          <a:prstGeom prst="rect">
            <a:avLst/>
          </a:prstGeom>
          <a:noFill/>
          <a:ln>
            <a:noFill/>
          </a:ln>
        </p:spPr>
      </p:pic>
      <p:pic>
        <p:nvPicPr>
          <p:cNvPr id="16" name="Google Shape;16;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7" name="Google Shape;17;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 name="Google Shape;18;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 name="Google Shape;19;p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 name="Google Shape;22;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 name="Google Shape;23;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 name="Google Shape;24;p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7" name="Google Shape;27;p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PAD - Content Slide">
  <p:cSld name="CPAD - Content Slide">
    <p:spTree>
      <p:nvGrpSpPr>
        <p:cNvPr id="1" name="Shape 110"/>
        <p:cNvGrpSpPr/>
        <p:nvPr/>
      </p:nvGrpSpPr>
      <p:grpSpPr>
        <a:xfrm>
          <a:off x="0" y="0"/>
          <a:ext cx="0" cy="0"/>
          <a:chOff x="0" y="0"/>
          <a:chExt cx="0" cy="0"/>
        </a:xfrm>
      </p:grpSpPr>
      <p:pic>
        <p:nvPicPr>
          <p:cNvPr id="111" name="Google Shape;111;p11" descr="A picture containing text, sign&#10;&#10;Description automatically generated"/>
          <p:cNvPicPr preferRelativeResize="0"/>
          <p:nvPr/>
        </p:nvPicPr>
        <p:blipFill rotWithShape="1">
          <a:blip r:embed="rId2">
            <a:alphaModFix/>
          </a:blip>
          <a:srcRect/>
          <a:stretch/>
        </p:blipFill>
        <p:spPr>
          <a:xfrm>
            <a:off x="10459935" y="152414"/>
            <a:ext cx="1109402" cy="715044"/>
          </a:xfrm>
          <a:prstGeom prst="rect">
            <a:avLst/>
          </a:prstGeom>
          <a:noFill/>
          <a:ln>
            <a:noFill/>
          </a:ln>
        </p:spPr>
      </p:pic>
      <p:sp>
        <p:nvSpPr>
          <p:cNvPr id="112" name="Google Shape;112;p1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14" name="Google Shape;114;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15" name="Google Shape;115;p1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 name="Google Shape;116;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PP - Title Slide">
  <p:cSld name="CPP - Title Slide">
    <p:spTree>
      <p:nvGrpSpPr>
        <p:cNvPr id="1" name="Shape 117"/>
        <p:cNvGrpSpPr/>
        <p:nvPr/>
      </p:nvGrpSpPr>
      <p:grpSpPr>
        <a:xfrm>
          <a:off x="0" y="0"/>
          <a:ext cx="0" cy="0"/>
          <a:chOff x="0" y="0"/>
          <a:chExt cx="0" cy="0"/>
        </a:xfrm>
      </p:grpSpPr>
      <p:pic>
        <p:nvPicPr>
          <p:cNvPr id="118" name="Google Shape;118;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19" name="Google Shape;119;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0" name="Google Shape;120;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1" name="Google Shape;121;p1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2" name="Google Shape;122;p1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24" name="Google Shape;124;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5" name="Google Shape;125;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6" name="Google Shape;126;p1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 name="Google Shape;128;p12"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129" name="Google Shape;129;p12" descr="A picture containing text, sign&#10;&#10;Description automatically generated"/>
          <p:cNvPicPr preferRelativeResize="0"/>
          <p:nvPr/>
        </p:nvPicPr>
        <p:blipFill rotWithShape="1">
          <a:blip r:embed="rId4">
            <a:alphaModFix/>
          </a:blip>
          <a:srcRect/>
          <a:stretch/>
        </p:blipFill>
        <p:spPr>
          <a:xfrm>
            <a:off x="8673325" y="5912242"/>
            <a:ext cx="933303" cy="726392"/>
          </a:xfrm>
          <a:prstGeom prst="rect">
            <a:avLst/>
          </a:prstGeom>
          <a:noFill/>
          <a:ln>
            <a:noFill/>
          </a:ln>
        </p:spPr>
      </p:pic>
      <p:sp>
        <p:nvSpPr>
          <p:cNvPr id="130" name="Google Shape;130;p1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PP - Content Slide">
  <p:cSld name="CPP - Content Slide">
    <p:spTree>
      <p:nvGrpSpPr>
        <p:cNvPr id="1" name="Shape 131"/>
        <p:cNvGrpSpPr/>
        <p:nvPr/>
      </p:nvGrpSpPr>
      <p:grpSpPr>
        <a:xfrm>
          <a:off x="0" y="0"/>
          <a:ext cx="0" cy="0"/>
          <a:chOff x="0" y="0"/>
          <a:chExt cx="0" cy="0"/>
        </a:xfrm>
      </p:grpSpPr>
      <p:pic>
        <p:nvPicPr>
          <p:cNvPr id="132" name="Google Shape;132;p13" descr="Text&#10;&#10;Description automatically generated with low confidence"/>
          <p:cNvPicPr preferRelativeResize="0"/>
          <p:nvPr/>
        </p:nvPicPr>
        <p:blipFill rotWithShape="1">
          <a:blip r:embed="rId2">
            <a:alphaModFix/>
          </a:blip>
          <a:srcRect/>
          <a:stretch/>
        </p:blipFill>
        <p:spPr>
          <a:xfrm>
            <a:off x="10459945" y="152420"/>
            <a:ext cx="1109392" cy="715038"/>
          </a:xfrm>
          <a:prstGeom prst="rect">
            <a:avLst/>
          </a:prstGeom>
          <a:noFill/>
          <a:ln>
            <a:noFill/>
          </a:ln>
        </p:spPr>
      </p:pic>
      <p:sp>
        <p:nvSpPr>
          <p:cNvPr id="133" name="Google Shape;133;p1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35" name="Google Shape;135;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36" name="Google Shape;136;p1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7" name="Google Shape;137;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P-SCD - Title Slide">
  <p:cSld name="CP-SCD - Title Slide">
    <p:spTree>
      <p:nvGrpSpPr>
        <p:cNvPr id="1" name="Shape 138"/>
        <p:cNvGrpSpPr/>
        <p:nvPr/>
      </p:nvGrpSpPr>
      <p:grpSpPr>
        <a:xfrm>
          <a:off x="0" y="0"/>
          <a:ext cx="0" cy="0"/>
          <a:chOff x="0" y="0"/>
          <a:chExt cx="0" cy="0"/>
        </a:xfrm>
      </p:grpSpPr>
      <p:pic>
        <p:nvPicPr>
          <p:cNvPr id="139" name="Google Shape;139;p14" descr="A picture containing text, sign&#10;&#10;Description automatically generated"/>
          <p:cNvPicPr preferRelativeResize="0"/>
          <p:nvPr/>
        </p:nvPicPr>
        <p:blipFill rotWithShape="1">
          <a:blip r:embed="rId2">
            <a:alphaModFix/>
          </a:blip>
          <a:srcRect/>
          <a:stretch/>
        </p:blipFill>
        <p:spPr>
          <a:xfrm>
            <a:off x="8399747" y="5912240"/>
            <a:ext cx="1203889" cy="730300"/>
          </a:xfrm>
          <a:prstGeom prst="rect">
            <a:avLst/>
          </a:prstGeom>
          <a:noFill/>
          <a:ln>
            <a:noFill/>
          </a:ln>
        </p:spPr>
      </p:pic>
      <p:pic>
        <p:nvPicPr>
          <p:cNvPr id="140" name="Google Shape;140;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1" name="Google Shape;141;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2" name="Google Shape;142;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3" name="Google Shape;143;p1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4" name="Google Shape;144;p1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6" name="Google Shape;146;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7" name="Google Shape;147;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8" name="Google Shape;148;p1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 name="Google Shape;150;p1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51" name="Google Shape;151;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P-SCD - Content Slide">
  <p:cSld name="CP-SCD - Content Slide">
    <p:spTree>
      <p:nvGrpSpPr>
        <p:cNvPr id="1" name="Shape 152"/>
        <p:cNvGrpSpPr/>
        <p:nvPr/>
      </p:nvGrpSpPr>
      <p:grpSpPr>
        <a:xfrm>
          <a:off x="0" y="0"/>
          <a:ext cx="0" cy="0"/>
          <a:chOff x="0" y="0"/>
          <a:chExt cx="0" cy="0"/>
        </a:xfrm>
      </p:grpSpPr>
      <p:pic>
        <p:nvPicPr>
          <p:cNvPr id="153" name="Google Shape;153;p15"/>
          <p:cNvPicPr preferRelativeResize="0"/>
          <p:nvPr/>
        </p:nvPicPr>
        <p:blipFill rotWithShape="1">
          <a:blip r:embed="rId2">
            <a:alphaModFix/>
          </a:blip>
          <a:srcRect/>
          <a:stretch/>
        </p:blipFill>
        <p:spPr>
          <a:xfrm>
            <a:off x="10459952" y="152414"/>
            <a:ext cx="1109385" cy="715033"/>
          </a:xfrm>
          <a:prstGeom prst="rect">
            <a:avLst/>
          </a:prstGeom>
          <a:noFill/>
          <a:ln>
            <a:noFill/>
          </a:ln>
        </p:spPr>
      </p:pic>
      <p:sp>
        <p:nvSpPr>
          <p:cNvPr id="154" name="Google Shape;154;p1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56" name="Google Shape;156;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57" name="Google Shape;157;p1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58" name="Google Shape;158;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PTR - Title Slide">
  <p:cSld name="CPTR - Title Slide">
    <p:spTree>
      <p:nvGrpSpPr>
        <p:cNvPr id="1" name="Shape 159"/>
        <p:cNvGrpSpPr/>
        <p:nvPr/>
      </p:nvGrpSpPr>
      <p:grpSpPr>
        <a:xfrm>
          <a:off x="0" y="0"/>
          <a:ext cx="0" cy="0"/>
          <a:chOff x="0" y="0"/>
          <a:chExt cx="0" cy="0"/>
        </a:xfrm>
      </p:grpSpPr>
      <p:pic>
        <p:nvPicPr>
          <p:cNvPr id="160" name="Google Shape;160;p16" descr="Text&#10;&#10;Description automatically generated with medium confidence"/>
          <p:cNvPicPr preferRelativeResize="0"/>
          <p:nvPr/>
        </p:nvPicPr>
        <p:blipFill rotWithShape="1">
          <a:blip r:embed="rId2">
            <a:alphaModFix/>
          </a:blip>
          <a:srcRect/>
          <a:stretch/>
        </p:blipFill>
        <p:spPr>
          <a:xfrm>
            <a:off x="6764594" y="5962451"/>
            <a:ext cx="2839042" cy="590297"/>
          </a:xfrm>
          <a:prstGeom prst="rect">
            <a:avLst/>
          </a:prstGeom>
          <a:noFill/>
          <a:ln>
            <a:noFill/>
          </a:ln>
        </p:spPr>
      </p:pic>
      <p:pic>
        <p:nvPicPr>
          <p:cNvPr id="161" name="Google Shape;161;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2" name="Google Shape;162;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3" name="Google Shape;163;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4" name="Google Shape;164;p1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5" name="Google Shape;165;p1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6" name="Google Shape;166;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7" name="Google Shape;167;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8" name="Google Shape;168;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9" name="Google Shape;169;p1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1" name="Google Shape;171;p1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72" name="Google Shape;172;p1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PTR - Content Slide">
  <p:cSld name="CPTR - Content Slide">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76" name="Google Shape;176;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77" name="Google Shape;177;p1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8" name="Google Shape;178;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179" name="Google Shape;179;p17" descr="Logo&#10;&#10;Description automatically generated"/>
          <p:cNvPicPr preferRelativeResize="0"/>
          <p:nvPr/>
        </p:nvPicPr>
        <p:blipFill rotWithShape="1">
          <a:blip r:embed="rId2">
            <a:alphaModFix/>
          </a:blip>
          <a:srcRect/>
          <a:stretch/>
        </p:blipFill>
        <p:spPr>
          <a:xfrm>
            <a:off x="10225860" y="249117"/>
            <a:ext cx="1318380" cy="49084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PTA - Title Slide">
  <p:cSld name="CPTA - Title Slide">
    <p:spTree>
      <p:nvGrpSpPr>
        <p:cNvPr id="1" name="Shape 180"/>
        <p:cNvGrpSpPr/>
        <p:nvPr/>
      </p:nvGrpSpPr>
      <p:grpSpPr>
        <a:xfrm>
          <a:off x="0" y="0"/>
          <a:ext cx="0" cy="0"/>
          <a:chOff x="0" y="0"/>
          <a:chExt cx="0" cy="0"/>
        </a:xfrm>
      </p:grpSpPr>
      <p:pic>
        <p:nvPicPr>
          <p:cNvPr id="181" name="Google Shape;181;p18" descr="Logo&#10;&#10;Description automatically generated with low confidence"/>
          <p:cNvPicPr preferRelativeResize="0"/>
          <p:nvPr/>
        </p:nvPicPr>
        <p:blipFill rotWithShape="1">
          <a:blip r:embed="rId2">
            <a:alphaModFix/>
          </a:blip>
          <a:srcRect/>
          <a:stretch/>
        </p:blipFill>
        <p:spPr>
          <a:xfrm>
            <a:off x="8198141" y="5912240"/>
            <a:ext cx="1405495" cy="733882"/>
          </a:xfrm>
          <a:prstGeom prst="rect">
            <a:avLst/>
          </a:prstGeom>
          <a:noFill/>
          <a:ln>
            <a:noFill/>
          </a:ln>
        </p:spPr>
      </p:pic>
      <p:pic>
        <p:nvPicPr>
          <p:cNvPr id="182" name="Google Shape;182;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3" name="Google Shape;183;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4" name="Google Shape;184;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5" name="Google Shape;185;p1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6" name="Google Shape;186;p1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7" name="Google Shape;187;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8" name="Google Shape;188;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9" name="Google Shape;189;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0" name="Google Shape;190;p1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2" name="Google Shape;192;p1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93" name="Google Shape;193;p1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PTA - Content Slide">
  <p:cSld name="CPTA - Content Slide">
    <p:spTree>
      <p:nvGrpSpPr>
        <p:cNvPr id="1" name="Shape 194"/>
        <p:cNvGrpSpPr/>
        <p:nvPr/>
      </p:nvGrpSpPr>
      <p:grpSpPr>
        <a:xfrm>
          <a:off x="0" y="0"/>
          <a:ext cx="0" cy="0"/>
          <a:chOff x="0" y="0"/>
          <a:chExt cx="0" cy="0"/>
        </a:xfrm>
      </p:grpSpPr>
      <p:pic>
        <p:nvPicPr>
          <p:cNvPr id="195" name="Google Shape;195;p19" descr="A picture containing text, sign&#10;&#10;Description automatically generated"/>
          <p:cNvPicPr preferRelativeResize="0"/>
          <p:nvPr/>
        </p:nvPicPr>
        <p:blipFill rotWithShape="1">
          <a:blip r:embed="rId2">
            <a:alphaModFix/>
          </a:blip>
          <a:srcRect/>
          <a:stretch/>
        </p:blipFill>
        <p:spPr>
          <a:xfrm>
            <a:off x="10342946" y="147653"/>
            <a:ext cx="1226391" cy="715033"/>
          </a:xfrm>
          <a:prstGeom prst="rect">
            <a:avLst/>
          </a:prstGeom>
          <a:noFill/>
          <a:ln>
            <a:noFill/>
          </a:ln>
        </p:spPr>
      </p:pic>
      <p:sp>
        <p:nvSpPr>
          <p:cNvPr id="196" name="Google Shape;196;p1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98" name="Google Shape;198;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99" name="Google Shape;199;p1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00" name="Google Shape;200;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DRC - Title Slide">
  <p:cSld name="CDRC - Title Slide">
    <p:spTree>
      <p:nvGrpSpPr>
        <p:cNvPr id="1" name="Shape 201"/>
        <p:cNvGrpSpPr/>
        <p:nvPr/>
      </p:nvGrpSpPr>
      <p:grpSpPr>
        <a:xfrm>
          <a:off x="0" y="0"/>
          <a:ext cx="0" cy="0"/>
          <a:chOff x="0" y="0"/>
          <a:chExt cx="0" cy="0"/>
        </a:xfrm>
      </p:grpSpPr>
      <p:pic>
        <p:nvPicPr>
          <p:cNvPr id="202" name="Google Shape;202;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3" name="Google Shape;203;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4" name="Google Shape;204;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5" name="Google Shape;205;p2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6" name="Google Shape;206;p2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7" name="Google Shape;207;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8" name="Google Shape;208;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9" name="Google Shape;209;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10" name="Google Shape;210;p2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2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2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13" name="Google Shape;213;p20" descr="Logo, company name&#10;&#10;Description automatically generated"/>
          <p:cNvPicPr preferRelativeResize="0"/>
          <p:nvPr/>
        </p:nvPicPr>
        <p:blipFill rotWithShape="1">
          <a:blip r:embed="rId4">
            <a:alphaModFix/>
          </a:blip>
          <a:srcRect/>
          <a:stretch/>
        </p:blipFill>
        <p:spPr>
          <a:xfrm>
            <a:off x="8367660" y="5907759"/>
            <a:ext cx="1235976" cy="736231"/>
          </a:xfrm>
          <a:prstGeom prst="rect">
            <a:avLst/>
          </a:prstGeom>
          <a:noFill/>
          <a:ln>
            <a:noFill/>
          </a:ln>
        </p:spPr>
      </p:pic>
      <p:sp>
        <p:nvSpPr>
          <p:cNvPr id="214" name="Google Shape;214;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C - Content Slide">
  <p:cSld name="INC - Content Slide">
    <p:spTree>
      <p:nvGrpSpPr>
        <p:cNvPr id="1" name="Shape 28"/>
        <p:cNvGrpSpPr/>
        <p:nvPr/>
      </p:nvGrpSpPr>
      <p:grpSpPr>
        <a:xfrm>
          <a:off x="0" y="0"/>
          <a:ext cx="0" cy="0"/>
          <a:chOff x="0" y="0"/>
          <a:chExt cx="0" cy="0"/>
        </a:xfrm>
      </p:grpSpPr>
      <p:pic>
        <p:nvPicPr>
          <p:cNvPr id="29" name="Google Shape;29;p3" descr="Text&#10;&#10;Description automatically generated with medium confidence"/>
          <p:cNvPicPr preferRelativeResize="0"/>
          <p:nvPr/>
        </p:nvPicPr>
        <p:blipFill rotWithShape="1">
          <a:blip r:embed="rId2">
            <a:alphaModFix/>
          </a:blip>
          <a:srcRect/>
          <a:stretch/>
        </p:blipFill>
        <p:spPr>
          <a:xfrm>
            <a:off x="10459962" y="136525"/>
            <a:ext cx="1109375" cy="715027"/>
          </a:xfrm>
          <a:prstGeom prst="rect">
            <a:avLst/>
          </a:prstGeom>
          <a:noFill/>
          <a:ln>
            <a:noFill/>
          </a:ln>
        </p:spPr>
      </p:pic>
      <p:sp>
        <p:nvSpPr>
          <p:cNvPr id="30" name="Google Shape;30;p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 name="Google Shape;32;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3" name="Google Shape;33;p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 name="Google Shape;34;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DRC - Content Slide">
  <p:cSld name="CDRC - Content Slide">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18" name="Google Shape;218;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19" name="Google Shape;219;p2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20" name="Google Shape;220;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21" name="Google Shape;221;p21" descr="A picture containing text, sign&#10;&#10;Description automatically generated"/>
          <p:cNvPicPr preferRelativeResize="0"/>
          <p:nvPr/>
        </p:nvPicPr>
        <p:blipFill rotWithShape="1">
          <a:blip r:embed="rId2">
            <a:alphaModFix/>
          </a:blip>
          <a:srcRect/>
          <a:stretch/>
        </p:blipFill>
        <p:spPr>
          <a:xfrm>
            <a:off x="10464288" y="147652"/>
            <a:ext cx="1105049" cy="7150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CC - Title Slide">
  <p:cSld name="DCC - Title Slide">
    <p:spTree>
      <p:nvGrpSpPr>
        <p:cNvPr id="1" name="Shape 222"/>
        <p:cNvGrpSpPr/>
        <p:nvPr/>
      </p:nvGrpSpPr>
      <p:grpSpPr>
        <a:xfrm>
          <a:off x="0" y="0"/>
          <a:ext cx="0" cy="0"/>
          <a:chOff x="0" y="0"/>
          <a:chExt cx="0" cy="0"/>
        </a:xfrm>
      </p:grpSpPr>
      <p:pic>
        <p:nvPicPr>
          <p:cNvPr id="223" name="Google Shape;223;p22" descr="A picture containing text, outdoor, sign, clipart&#10;&#10;Description automatically generated"/>
          <p:cNvPicPr preferRelativeResize="0"/>
          <p:nvPr/>
        </p:nvPicPr>
        <p:blipFill rotWithShape="1">
          <a:blip r:embed="rId2">
            <a:alphaModFix/>
          </a:blip>
          <a:srcRect/>
          <a:stretch/>
        </p:blipFill>
        <p:spPr>
          <a:xfrm>
            <a:off x="6765638" y="5915249"/>
            <a:ext cx="2837998" cy="726392"/>
          </a:xfrm>
          <a:prstGeom prst="rect">
            <a:avLst/>
          </a:prstGeom>
          <a:noFill/>
          <a:ln>
            <a:noFill/>
          </a:ln>
        </p:spPr>
      </p:pic>
      <p:pic>
        <p:nvPicPr>
          <p:cNvPr id="224" name="Google Shape;224;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5" name="Google Shape;225;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6" name="Google Shape;226;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7" name="Google Shape;227;p2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8" name="Google Shape;228;p2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9" name="Google Shape;229;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30" name="Google Shape;230;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1" name="Google Shape;231;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2" name="Google Shape;232;p2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2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4" name="Google Shape;234;p2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35" name="Google Shape;235;p2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CC - Content Slide">
  <p:cSld name="DCC - Content Slide">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39" name="Google Shape;239;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40" name="Google Shape;240;p2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41" name="Google Shape;241;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42" name="Google Shape;242;p23" descr="A picture containing text, outdoor, sign, clipart&#10;&#10;Description automatically generated"/>
          <p:cNvPicPr preferRelativeResize="0"/>
          <p:nvPr/>
        </p:nvPicPr>
        <p:blipFill rotWithShape="1">
          <a:blip r:embed="rId2">
            <a:alphaModFix/>
          </a:blip>
          <a:srcRect/>
          <a:stretch/>
        </p:blipFill>
        <p:spPr>
          <a:xfrm>
            <a:off x="9492642" y="208425"/>
            <a:ext cx="2076695" cy="53153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RSC - Title Slide">
  <p:cSld name="D-RSC - Title Slide">
    <p:spTree>
      <p:nvGrpSpPr>
        <p:cNvPr id="1" name="Shape 243"/>
        <p:cNvGrpSpPr/>
        <p:nvPr/>
      </p:nvGrpSpPr>
      <p:grpSpPr>
        <a:xfrm>
          <a:off x="0" y="0"/>
          <a:ext cx="0" cy="0"/>
          <a:chOff x="0" y="0"/>
          <a:chExt cx="0" cy="0"/>
        </a:xfrm>
      </p:grpSpPr>
      <p:pic>
        <p:nvPicPr>
          <p:cNvPr id="244" name="Google Shape;244;p24"/>
          <p:cNvPicPr preferRelativeResize="0"/>
          <p:nvPr/>
        </p:nvPicPr>
        <p:blipFill rotWithShape="1">
          <a:blip r:embed="rId2">
            <a:alphaModFix/>
          </a:blip>
          <a:srcRect/>
          <a:stretch/>
        </p:blipFill>
        <p:spPr>
          <a:xfrm>
            <a:off x="8410592" y="5915251"/>
            <a:ext cx="1193044" cy="726392"/>
          </a:xfrm>
          <a:prstGeom prst="rect">
            <a:avLst/>
          </a:prstGeom>
          <a:noFill/>
          <a:ln>
            <a:noFill/>
          </a:ln>
        </p:spPr>
      </p:pic>
      <p:pic>
        <p:nvPicPr>
          <p:cNvPr id="245" name="Google Shape;245;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46" name="Google Shape;246;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7" name="Google Shape;247;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8" name="Google Shape;248;p2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9" name="Google Shape;249;p2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51" name="Google Shape;251;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2" name="Google Shape;252;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3" name="Google Shape;253;p2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 name="Google Shape;255;p2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56" name="Google Shape;256;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RSC - Content Slide">
  <p:cSld name="D-RSC - Content Slide">
    <p:spTree>
      <p:nvGrpSpPr>
        <p:cNvPr id="1" name="Shape 257"/>
        <p:cNvGrpSpPr/>
        <p:nvPr/>
      </p:nvGrpSpPr>
      <p:grpSpPr>
        <a:xfrm>
          <a:off x="0" y="0"/>
          <a:ext cx="0" cy="0"/>
          <a:chOff x="0" y="0"/>
          <a:chExt cx="0" cy="0"/>
        </a:xfrm>
      </p:grpSpPr>
      <p:pic>
        <p:nvPicPr>
          <p:cNvPr id="258" name="Google Shape;258;p25" descr="A picture containing text&#10;&#10;Description automatically generated"/>
          <p:cNvPicPr preferRelativeResize="0"/>
          <p:nvPr/>
        </p:nvPicPr>
        <p:blipFill rotWithShape="1">
          <a:blip r:embed="rId2">
            <a:alphaModFix/>
          </a:blip>
          <a:srcRect/>
          <a:stretch/>
        </p:blipFill>
        <p:spPr>
          <a:xfrm>
            <a:off x="10459962" y="147645"/>
            <a:ext cx="1109375" cy="715027"/>
          </a:xfrm>
          <a:prstGeom prst="rect">
            <a:avLst/>
          </a:prstGeom>
          <a:noFill/>
          <a:ln>
            <a:noFill/>
          </a:ln>
        </p:spPr>
      </p:pic>
      <p:sp>
        <p:nvSpPr>
          <p:cNvPr id="259" name="Google Shape;259;p2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61" name="Google Shape;261;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62" name="Google Shape;262;p2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63" name="Google Shape;263;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PRO - Title Slide">
  <p:cSld name="ePRO - Title Slide">
    <p:spTree>
      <p:nvGrpSpPr>
        <p:cNvPr id="1" name="Shape 264"/>
        <p:cNvGrpSpPr/>
        <p:nvPr/>
      </p:nvGrpSpPr>
      <p:grpSpPr>
        <a:xfrm>
          <a:off x="0" y="0"/>
          <a:ext cx="0" cy="0"/>
          <a:chOff x="0" y="0"/>
          <a:chExt cx="0" cy="0"/>
        </a:xfrm>
      </p:grpSpPr>
      <p:pic>
        <p:nvPicPr>
          <p:cNvPr id="265" name="Google Shape;265;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66" name="Google Shape;266;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7" name="Google Shape;267;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8" name="Google Shape;268;p2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69" name="Google Shape;269;p2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0" name="Google Shape;270;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71" name="Google Shape;271;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2" name="Google Shape;272;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3" name="Google Shape;273;p2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5" name="Google Shape;275;p26"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76" name="Google Shape;276;p26" descr="Logo, company name&#10;&#10;Description automatically generated"/>
          <p:cNvPicPr preferRelativeResize="0"/>
          <p:nvPr/>
        </p:nvPicPr>
        <p:blipFill rotWithShape="1">
          <a:blip r:embed="rId4">
            <a:alphaModFix/>
          </a:blip>
          <a:srcRect/>
          <a:stretch/>
        </p:blipFill>
        <p:spPr>
          <a:xfrm>
            <a:off x="8533857" y="5915251"/>
            <a:ext cx="1069779" cy="726393"/>
          </a:xfrm>
          <a:prstGeom prst="rect">
            <a:avLst/>
          </a:prstGeom>
          <a:noFill/>
          <a:ln>
            <a:noFill/>
          </a:ln>
        </p:spPr>
      </p:pic>
      <p:sp>
        <p:nvSpPr>
          <p:cNvPr id="277" name="Google Shape;277;p2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PRO - Content Slide">
  <p:cSld name="ePRO - Content Slide">
    <p:spTree>
      <p:nvGrpSpPr>
        <p:cNvPr id="1" name="Shape 278"/>
        <p:cNvGrpSpPr/>
        <p:nvPr/>
      </p:nvGrpSpPr>
      <p:grpSpPr>
        <a:xfrm>
          <a:off x="0" y="0"/>
          <a:ext cx="0" cy="0"/>
          <a:chOff x="0" y="0"/>
          <a:chExt cx="0" cy="0"/>
        </a:xfrm>
      </p:grpSpPr>
      <p:pic>
        <p:nvPicPr>
          <p:cNvPr id="279" name="Google Shape;279;p27"/>
          <p:cNvPicPr preferRelativeResize="0"/>
          <p:nvPr/>
        </p:nvPicPr>
        <p:blipFill rotWithShape="1">
          <a:blip r:embed="rId2">
            <a:alphaModFix/>
          </a:blip>
          <a:srcRect/>
          <a:stretch/>
        </p:blipFill>
        <p:spPr>
          <a:xfrm>
            <a:off x="10459962" y="147643"/>
            <a:ext cx="1109375" cy="715027"/>
          </a:xfrm>
          <a:prstGeom prst="rect">
            <a:avLst/>
          </a:prstGeom>
          <a:noFill/>
          <a:ln>
            <a:noFill/>
          </a:ln>
        </p:spPr>
      </p:pic>
      <p:sp>
        <p:nvSpPr>
          <p:cNvPr id="280" name="Google Shape;280;p2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82" name="Google Shape;282;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83" name="Google Shape;283;p2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84" name="Google Shape;284;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D-RSC - Title Slide">
  <p:cSld name="HD-RSC - Title Slide">
    <p:spTree>
      <p:nvGrpSpPr>
        <p:cNvPr id="1" name="Shape 285"/>
        <p:cNvGrpSpPr/>
        <p:nvPr/>
      </p:nvGrpSpPr>
      <p:grpSpPr>
        <a:xfrm>
          <a:off x="0" y="0"/>
          <a:ext cx="0" cy="0"/>
          <a:chOff x="0" y="0"/>
          <a:chExt cx="0" cy="0"/>
        </a:xfrm>
      </p:grpSpPr>
      <p:pic>
        <p:nvPicPr>
          <p:cNvPr id="286" name="Google Shape;286;p28" descr="Text&#10;&#10;Description automatically generated with low confidence"/>
          <p:cNvPicPr preferRelativeResize="0"/>
          <p:nvPr/>
        </p:nvPicPr>
        <p:blipFill rotWithShape="1">
          <a:blip r:embed="rId2">
            <a:alphaModFix/>
          </a:blip>
          <a:srcRect/>
          <a:stretch/>
        </p:blipFill>
        <p:spPr>
          <a:xfrm>
            <a:off x="8489835" y="5915249"/>
            <a:ext cx="1113801" cy="726392"/>
          </a:xfrm>
          <a:prstGeom prst="rect">
            <a:avLst/>
          </a:prstGeom>
          <a:noFill/>
          <a:ln>
            <a:noFill/>
          </a:ln>
        </p:spPr>
      </p:pic>
      <p:pic>
        <p:nvPicPr>
          <p:cNvPr id="287" name="Google Shape;287;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88" name="Google Shape;288;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89" name="Google Shape;289;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0" name="Google Shape;290;p2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91" name="Google Shape;291;p2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2" name="Google Shape;292;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93" name="Google Shape;293;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4" name="Google Shape;294;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5" name="Google Shape;295;p2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2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7" name="Google Shape;297;p2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98" name="Google Shape;298;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D-RSC - Content Slide">
  <p:cSld name="HD-RSC - Content Slide">
    <p:spTree>
      <p:nvGrpSpPr>
        <p:cNvPr id="1" name="Shape 299"/>
        <p:cNvGrpSpPr/>
        <p:nvPr/>
      </p:nvGrpSpPr>
      <p:grpSpPr>
        <a:xfrm>
          <a:off x="0" y="0"/>
          <a:ext cx="0" cy="0"/>
          <a:chOff x="0" y="0"/>
          <a:chExt cx="0" cy="0"/>
        </a:xfrm>
      </p:grpSpPr>
      <p:pic>
        <p:nvPicPr>
          <p:cNvPr id="300" name="Google Shape;300;p29" descr="Text&#10;&#10;Description automatically generated"/>
          <p:cNvPicPr preferRelativeResize="0"/>
          <p:nvPr/>
        </p:nvPicPr>
        <p:blipFill rotWithShape="1">
          <a:blip r:embed="rId2">
            <a:alphaModFix/>
          </a:blip>
          <a:srcRect/>
          <a:stretch/>
        </p:blipFill>
        <p:spPr>
          <a:xfrm>
            <a:off x="10462598" y="147648"/>
            <a:ext cx="1109367" cy="715022"/>
          </a:xfrm>
          <a:prstGeom prst="rect">
            <a:avLst/>
          </a:prstGeom>
          <a:noFill/>
          <a:ln>
            <a:noFill/>
          </a:ln>
        </p:spPr>
      </p:pic>
      <p:sp>
        <p:nvSpPr>
          <p:cNvPr id="301" name="Google Shape;301;p2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03" name="Google Shape;303;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04" name="Google Shape;304;p2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05" name="Google Shape;305;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IDD - Title Slide">
  <p:cSld name="MIDD - Title Slide">
    <p:spTree>
      <p:nvGrpSpPr>
        <p:cNvPr id="1" name="Shape 306"/>
        <p:cNvGrpSpPr/>
        <p:nvPr/>
      </p:nvGrpSpPr>
      <p:grpSpPr>
        <a:xfrm>
          <a:off x="0" y="0"/>
          <a:ext cx="0" cy="0"/>
          <a:chOff x="0" y="0"/>
          <a:chExt cx="0" cy="0"/>
        </a:xfrm>
      </p:grpSpPr>
      <p:pic>
        <p:nvPicPr>
          <p:cNvPr id="307" name="Google Shape;307;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08" name="Google Shape;308;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09" name="Google Shape;309;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0" name="Google Shape;310;p3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1" name="Google Shape;311;p3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2" name="Google Shape;312;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13" name="Google Shape;313;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4" name="Google Shape;314;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5" name="Google Shape;315;p3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3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7" name="Google Shape;317;p3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318" name="Google Shape;318;p30"/>
          <p:cNvPicPr preferRelativeResize="0"/>
          <p:nvPr/>
        </p:nvPicPr>
        <p:blipFill rotWithShape="1">
          <a:blip r:embed="rId4">
            <a:alphaModFix/>
          </a:blip>
          <a:srcRect/>
          <a:stretch/>
        </p:blipFill>
        <p:spPr>
          <a:xfrm>
            <a:off x="8494520" y="5902064"/>
            <a:ext cx="1129539" cy="739578"/>
          </a:xfrm>
          <a:prstGeom prst="rect">
            <a:avLst/>
          </a:prstGeom>
          <a:noFill/>
          <a:ln>
            <a:noFill/>
          </a:ln>
        </p:spPr>
      </p:pic>
      <p:sp>
        <p:nvSpPr>
          <p:cNvPr id="319" name="Google Shape;319;p3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ath - Title Slide">
  <p:cSld name="C-Path - Title Slide">
    <p:spTree>
      <p:nvGrpSpPr>
        <p:cNvPr id="1" name="Shape 35"/>
        <p:cNvGrpSpPr/>
        <p:nvPr/>
      </p:nvGrpSpPr>
      <p:grpSpPr>
        <a:xfrm>
          <a:off x="0" y="0"/>
          <a:ext cx="0" cy="0"/>
          <a:chOff x="0" y="0"/>
          <a:chExt cx="0" cy="0"/>
        </a:xfrm>
      </p:grpSpPr>
      <p:pic>
        <p:nvPicPr>
          <p:cNvPr id="36" name="Google Shape;36;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7" name="Google Shape;37;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8" name="Google Shape;38;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 name="Google Shape;39;p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42" name="Google Shape;42;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 name="Google Shape;43;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 name="Google Shape;44;p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 name="Google Shape;46;p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sp>
        <p:nvSpPr>
          <p:cNvPr id="47" name="Google Shape;47;p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IDD - Content Slide">
  <p:cSld name="MIDD - Content Slide">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3" name="Google Shape;323;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24" name="Google Shape;324;p3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25" name="Google Shape;325;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326" name="Google Shape;326;p31"/>
          <p:cNvPicPr preferRelativeResize="0"/>
          <p:nvPr/>
        </p:nvPicPr>
        <p:blipFill rotWithShape="1">
          <a:blip r:embed="rId2">
            <a:alphaModFix/>
          </a:blip>
          <a:srcRect/>
          <a:stretch/>
        </p:blipFill>
        <p:spPr>
          <a:xfrm>
            <a:off x="10459937" y="134412"/>
            <a:ext cx="1109400" cy="7263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SOAC - Title Slide">
  <p:cSld name="MSOAC - Title Slide">
    <p:spTree>
      <p:nvGrpSpPr>
        <p:cNvPr id="1" name="Shape 327"/>
        <p:cNvGrpSpPr/>
        <p:nvPr/>
      </p:nvGrpSpPr>
      <p:grpSpPr>
        <a:xfrm>
          <a:off x="0" y="0"/>
          <a:ext cx="0" cy="0"/>
          <a:chOff x="0" y="0"/>
          <a:chExt cx="0" cy="0"/>
        </a:xfrm>
      </p:grpSpPr>
      <p:pic>
        <p:nvPicPr>
          <p:cNvPr id="328" name="Google Shape;328;p32" descr="Text&#10;&#10;Description automatically generated"/>
          <p:cNvPicPr preferRelativeResize="0"/>
          <p:nvPr/>
        </p:nvPicPr>
        <p:blipFill rotWithShape="1">
          <a:blip r:embed="rId2">
            <a:alphaModFix/>
          </a:blip>
          <a:srcRect/>
          <a:stretch/>
        </p:blipFill>
        <p:spPr>
          <a:xfrm>
            <a:off x="7284895" y="5915248"/>
            <a:ext cx="2318741" cy="750181"/>
          </a:xfrm>
          <a:prstGeom prst="rect">
            <a:avLst/>
          </a:prstGeom>
          <a:noFill/>
          <a:ln>
            <a:noFill/>
          </a:ln>
        </p:spPr>
      </p:pic>
      <p:pic>
        <p:nvPicPr>
          <p:cNvPr id="329" name="Google Shape;329;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0" name="Google Shape;330;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1" name="Google Shape;331;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2" name="Google Shape;332;p3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3" name="Google Shape;333;p3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5" name="Google Shape;335;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6" name="Google Shape;336;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7" name="Google Shape;337;p3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3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9" name="Google Shape;339;p3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40" name="Google Shape;340;p3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SOAC - Content Slide">
  <p:cSld name="MSOAC - Content Slide">
    <p:spTree>
      <p:nvGrpSpPr>
        <p:cNvPr id="1" name="Shape 341"/>
        <p:cNvGrpSpPr/>
        <p:nvPr/>
      </p:nvGrpSpPr>
      <p:grpSpPr>
        <a:xfrm>
          <a:off x="0" y="0"/>
          <a:ext cx="0" cy="0"/>
          <a:chOff x="0" y="0"/>
          <a:chExt cx="0" cy="0"/>
        </a:xfrm>
      </p:grpSpPr>
      <p:pic>
        <p:nvPicPr>
          <p:cNvPr id="342" name="Google Shape;342;p33" descr="Text&#10;&#10;Description automatically generated"/>
          <p:cNvPicPr preferRelativeResize="0"/>
          <p:nvPr/>
        </p:nvPicPr>
        <p:blipFill rotWithShape="1">
          <a:blip r:embed="rId2">
            <a:alphaModFix/>
          </a:blip>
          <a:srcRect/>
          <a:stretch/>
        </p:blipFill>
        <p:spPr>
          <a:xfrm>
            <a:off x="9480399" y="145276"/>
            <a:ext cx="2088938" cy="675833"/>
          </a:xfrm>
          <a:prstGeom prst="rect">
            <a:avLst/>
          </a:prstGeom>
          <a:noFill/>
          <a:ln>
            <a:noFill/>
          </a:ln>
        </p:spPr>
      </p:pic>
      <p:sp>
        <p:nvSpPr>
          <p:cNvPr id="343" name="Google Shape;343;p3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45" name="Google Shape;345;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46" name="Google Shape;346;p3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7" name="Google Shape;347;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uroscience - Title Slide">
  <p:cSld name="Neuroscience - Title Slide">
    <p:spTree>
      <p:nvGrpSpPr>
        <p:cNvPr id="1" name="Shape 348"/>
        <p:cNvGrpSpPr/>
        <p:nvPr/>
      </p:nvGrpSpPr>
      <p:grpSpPr>
        <a:xfrm>
          <a:off x="0" y="0"/>
          <a:ext cx="0" cy="0"/>
          <a:chOff x="0" y="0"/>
          <a:chExt cx="0" cy="0"/>
        </a:xfrm>
      </p:grpSpPr>
      <p:pic>
        <p:nvPicPr>
          <p:cNvPr id="349" name="Google Shape;349;p34" descr="Logo&#10;&#10;Description automatically generated"/>
          <p:cNvPicPr preferRelativeResize="0"/>
          <p:nvPr/>
        </p:nvPicPr>
        <p:blipFill rotWithShape="1">
          <a:blip r:embed="rId2">
            <a:alphaModFix/>
          </a:blip>
          <a:srcRect/>
          <a:stretch/>
        </p:blipFill>
        <p:spPr>
          <a:xfrm>
            <a:off x="8182452" y="5915249"/>
            <a:ext cx="1421184" cy="728246"/>
          </a:xfrm>
          <a:prstGeom prst="rect">
            <a:avLst/>
          </a:prstGeom>
          <a:noFill/>
          <a:ln>
            <a:noFill/>
          </a:ln>
        </p:spPr>
      </p:pic>
      <p:pic>
        <p:nvPicPr>
          <p:cNvPr id="350" name="Google Shape;350;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1" name="Google Shape;351;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2" name="Google Shape;352;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3" name="Google Shape;353;p3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4" name="Google Shape;354;p3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5" name="Google Shape;355;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6" name="Google Shape;356;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7" name="Google Shape;357;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8" name="Google Shape;358;p3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3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0" name="Google Shape;360;p3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61" name="Google Shape;361;p3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uroscience - Content Slide">
  <p:cSld name="Neuroscience - Content Slide">
    <p:spTree>
      <p:nvGrpSpPr>
        <p:cNvPr id="1" name="Shape 362"/>
        <p:cNvGrpSpPr/>
        <p:nvPr/>
      </p:nvGrpSpPr>
      <p:grpSpPr>
        <a:xfrm>
          <a:off x="0" y="0"/>
          <a:ext cx="0" cy="0"/>
          <a:chOff x="0" y="0"/>
          <a:chExt cx="0" cy="0"/>
        </a:xfrm>
      </p:grpSpPr>
      <p:pic>
        <p:nvPicPr>
          <p:cNvPr id="363" name="Google Shape;363;p35" descr="A picture containing graphical user interface&#10;&#10;Description automatically generated"/>
          <p:cNvPicPr preferRelativeResize="0"/>
          <p:nvPr/>
        </p:nvPicPr>
        <p:blipFill rotWithShape="1">
          <a:blip r:embed="rId2">
            <a:alphaModFix/>
          </a:blip>
          <a:srcRect/>
          <a:stretch/>
        </p:blipFill>
        <p:spPr>
          <a:xfrm>
            <a:off x="10288037" y="132453"/>
            <a:ext cx="1281300" cy="719097"/>
          </a:xfrm>
          <a:prstGeom prst="rect">
            <a:avLst/>
          </a:prstGeom>
          <a:noFill/>
          <a:ln>
            <a:noFill/>
          </a:ln>
        </p:spPr>
      </p:pic>
      <p:sp>
        <p:nvSpPr>
          <p:cNvPr id="364" name="Google Shape;364;p3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66" name="Google Shape;366;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67" name="Google Shape;367;p3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68" name="Google Shape;368;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 - Title Slide">
  <p:cSld name="PRO - Title Slide">
    <p:spTree>
      <p:nvGrpSpPr>
        <p:cNvPr id="1" name="Shape 369"/>
        <p:cNvGrpSpPr/>
        <p:nvPr/>
      </p:nvGrpSpPr>
      <p:grpSpPr>
        <a:xfrm>
          <a:off x="0" y="0"/>
          <a:ext cx="0" cy="0"/>
          <a:chOff x="0" y="0"/>
          <a:chExt cx="0" cy="0"/>
        </a:xfrm>
      </p:grpSpPr>
      <p:pic>
        <p:nvPicPr>
          <p:cNvPr id="370" name="Google Shape;370;p36" descr="Logo, company name&#10;&#10;Description automatically generated"/>
          <p:cNvPicPr preferRelativeResize="0"/>
          <p:nvPr/>
        </p:nvPicPr>
        <p:blipFill rotWithShape="1">
          <a:blip r:embed="rId2">
            <a:alphaModFix/>
          </a:blip>
          <a:srcRect/>
          <a:stretch/>
        </p:blipFill>
        <p:spPr>
          <a:xfrm>
            <a:off x="8533858" y="5915249"/>
            <a:ext cx="1069778" cy="726392"/>
          </a:xfrm>
          <a:prstGeom prst="rect">
            <a:avLst/>
          </a:prstGeom>
          <a:noFill/>
          <a:ln>
            <a:noFill/>
          </a:ln>
        </p:spPr>
      </p:pic>
      <p:pic>
        <p:nvPicPr>
          <p:cNvPr id="371" name="Google Shape;371;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2" name="Google Shape;372;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3" name="Google Shape;373;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4" name="Google Shape;374;p3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5" name="Google Shape;375;p3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6" name="Google Shape;376;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7" name="Google Shape;377;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8" name="Google Shape;378;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9" name="Google Shape;379;p3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1" name="Google Shape;381;p3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82" name="Google Shape;382;p3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 - Content Slide">
  <p:cSld name="PRO - Content Slide">
    <p:spTree>
      <p:nvGrpSpPr>
        <p:cNvPr id="1" name="Shape 383"/>
        <p:cNvGrpSpPr/>
        <p:nvPr/>
      </p:nvGrpSpPr>
      <p:grpSpPr>
        <a:xfrm>
          <a:off x="0" y="0"/>
          <a:ext cx="0" cy="0"/>
          <a:chOff x="0" y="0"/>
          <a:chExt cx="0" cy="0"/>
        </a:xfrm>
      </p:grpSpPr>
      <p:pic>
        <p:nvPicPr>
          <p:cNvPr id="384" name="Google Shape;384;p37" descr="Graphical user interface&#10;&#10;Description automatically generated with medium confidence"/>
          <p:cNvPicPr preferRelativeResize="0"/>
          <p:nvPr/>
        </p:nvPicPr>
        <p:blipFill rotWithShape="1">
          <a:blip r:embed="rId2">
            <a:alphaModFix/>
          </a:blip>
          <a:srcRect/>
          <a:stretch/>
        </p:blipFill>
        <p:spPr>
          <a:xfrm>
            <a:off x="10459962" y="136524"/>
            <a:ext cx="1109375" cy="715027"/>
          </a:xfrm>
          <a:prstGeom prst="rect">
            <a:avLst/>
          </a:prstGeom>
          <a:noFill/>
          <a:ln>
            <a:noFill/>
          </a:ln>
        </p:spPr>
      </p:pic>
      <p:sp>
        <p:nvSpPr>
          <p:cNvPr id="385" name="Google Shape;385;p3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87" name="Google Shape;387;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88" name="Google Shape;388;p3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9" name="Google Shape;389;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KD - Title Slide">
  <p:cSld name="PKD - Title Slide">
    <p:spTree>
      <p:nvGrpSpPr>
        <p:cNvPr id="1" name="Shape 390"/>
        <p:cNvGrpSpPr/>
        <p:nvPr/>
      </p:nvGrpSpPr>
      <p:grpSpPr>
        <a:xfrm>
          <a:off x="0" y="0"/>
          <a:ext cx="0" cy="0"/>
          <a:chOff x="0" y="0"/>
          <a:chExt cx="0" cy="0"/>
        </a:xfrm>
      </p:grpSpPr>
      <p:pic>
        <p:nvPicPr>
          <p:cNvPr id="391" name="Google Shape;391;p38" descr="Logo&#10;&#10;Description automatically generated with medium confidence"/>
          <p:cNvPicPr preferRelativeResize="0"/>
          <p:nvPr/>
        </p:nvPicPr>
        <p:blipFill rotWithShape="1">
          <a:blip r:embed="rId2">
            <a:alphaModFix/>
          </a:blip>
          <a:srcRect/>
          <a:stretch/>
        </p:blipFill>
        <p:spPr>
          <a:xfrm>
            <a:off x="8384178" y="5915249"/>
            <a:ext cx="1219458" cy="726392"/>
          </a:xfrm>
          <a:prstGeom prst="rect">
            <a:avLst/>
          </a:prstGeom>
          <a:noFill/>
          <a:ln>
            <a:noFill/>
          </a:ln>
        </p:spPr>
      </p:pic>
      <p:pic>
        <p:nvPicPr>
          <p:cNvPr id="392" name="Google Shape;392;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3" name="Google Shape;393;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4" name="Google Shape;394;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5" name="Google Shape;395;p3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96" name="Google Shape;396;p3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7" name="Google Shape;397;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8" name="Google Shape;398;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9" name="Google Shape;399;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00" name="Google Shape;400;p3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3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2" name="Google Shape;402;p3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03" name="Google Shape;403;p3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KD - Content Slide">
  <p:cSld name="PKD - Content Slide">
    <p:spTree>
      <p:nvGrpSpPr>
        <p:cNvPr id="1" name="Shape 404"/>
        <p:cNvGrpSpPr/>
        <p:nvPr/>
      </p:nvGrpSpPr>
      <p:grpSpPr>
        <a:xfrm>
          <a:off x="0" y="0"/>
          <a:ext cx="0" cy="0"/>
          <a:chOff x="0" y="0"/>
          <a:chExt cx="0" cy="0"/>
        </a:xfrm>
      </p:grpSpPr>
      <p:pic>
        <p:nvPicPr>
          <p:cNvPr id="405" name="Google Shape;405;p39" descr="Text&#10;&#10;Description automatically generated"/>
          <p:cNvPicPr preferRelativeResize="0"/>
          <p:nvPr/>
        </p:nvPicPr>
        <p:blipFill rotWithShape="1">
          <a:blip r:embed="rId2">
            <a:alphaModFix/>
          </a:blip>
          <a:srcRect/>
          <a:stretch/>
        </p:blipFill>
        <p:spPr>
          <a:xfrm>
            <a:off x="10420959" y="144919"/>
            <a:ext cx="1148378" cy="715028"/>
          </a:xfrm>
          <a:prstGeom prst="rect">
            <a:avLst/>
          </a:prstGeom>
          <a:noFill/>
          <a:ln>
            <a:noFill/>
          </a:ln>
        </p:spPr>
      </p:pic>
      <p:sp>
        <p:nvSpPr>
          <p:cNvPr id="406" name="Google Shape;406;p3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08" name="Google Shape;408;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09" name="Google Shape;409;p3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10" name="Google Shape;410;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STC - Title Slide">
  <p:cSld name="PSTC - Title Slide">
    <p:spTree>
      <p:nvGrpSpPr>
        <p:cNvPr id="1" name="Shape 411"/>
        <p:cNvGrpSpPr/>
        <p:nvPr/>
      </p:nvGrpSpPr>
      <p:grpSpPr>
        <a:xfrm>
          <a:off x="0" y="0"/>
          <a:ext cx="0" cy="0"/>
          <a:chOff x="0" y="0"/>
          <a:chExt cx="0" cy="0"/>
        </a:xfrm>
      </p:grpSpPr>
      <p:pic>
        <p:nvPicPr>
          <p:cNvPr id="412" name="Google Shape;412;p40" descr="A picture containing text&#10;&#10;Description automatically generated"/>
          <p:cNvPicPr preferRelativeResize="0"/>
          <p:nvPr/>
        </p:nvPicPr>
        <p:blipFill rotWithShape="1">
          <a:blip r:embed="rId2">
            <a:alphaModFix/>
          </a:blip>
          <a:srcRect/>
          <a:stretch/>
        </p:blipFill>
        <p:spPr>
          <a:xfrm>
            <a:off x="8476628" y="5915249"/>
            <a:ext cx="1127008" cy="726392"/>
          </a:xfrm>
          <a:prstGeom prst="rect">
            <a:avLst/>
          </a:prstGeom>
          <a:noFill/>
          <a:ln>
            <a:noFill/>
          </a:ln>
        </p:spPr>
      </p:pic>
      <p:pic>
        <p:nvPicPr>
          <p:cNvPr id="413" name="Google Shape;413;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4" name="Google Shape;414;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5" name="Google Shape;415;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6" name="Google Shape;416;p4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17" name="Google Shape;417;p4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8" name="Google Shape;418;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9" name="Google Shape;419;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0" name="Google Shape;420;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1" name="Google Shape;421;p4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4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23" name="Google Shape;423;p4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24" name="Google Shape;424;p4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Path - Content Slide">
  <p:cSld name="C-Path - Content Slide">
    <p:spTree>
      <p:nvGrpSpPr>
        <p:cNvPr id="1" name="Shape 48"/>
        <p:cNvGrpSpPr/>
        <p:nvPr/>
      </p:nvGrpSpPr>
      <p:grpSpPr>
        <a:xfrm>
          <a:off x="0" y="0"/>
          <a:ext cx="0" cy="0"/>
          <a:chOff x="0" y="0"/>
          <a:chExt cx="0" cy="0"/>
        </a:xfrm>
      </p:grpSpPr>
      <p:pic>
        <p:nvPicPr>
          <p:cNvPr id="49" name="Google Shape;49;p5" descr="Text&#10;&#10;Description automatically generated"/>
          <p:cNvPicPr preferRelativeResize="0"/>
          <p:nvPr/>
        </p:nvPicPr>
        <p:blipFill rotWithShape="1">
          <a:blip r:embed="rId2">
            <a:alphaModFix/>
          </a:blip>
          <a:srcRect/>
          <a:stretch/>
        </p:blipFill>
        <p:spPr>
          <a:xfrm>
            <a:off x="9571758" y="134412"/>
            <a:ext cx="1997579" cy="726392"/>
          </a:xfrm>
          <a:prstGeom prst="rect">
            <a:avLst/>
          </a:prstGeom>
          <a:noFill/>
          <a:ln>
            <a:noFill/>
          </a:ln>
        </p:spPr>
      </p:pic>
      <p:sp>
        <p:nvSpPr>
          <p:cNvPr id="50" name="Google Shape;50;p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2" name="Google Shape;52;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 name="Google Shape;53;p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4" name="Google Shape;54;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STC - Content Slide">
  <p:cSld name="PSTC - Content Slide">
    <p:spTree>
      <p:nvGrpSpPr>
        <p:cNvPr id="1" name="Shape 425"/>
        <p:cNvGrpSpPr/>
        <p:nvPr/>
      </p:nvGrpSpPr>
      <p:grpSpPr>
        <a:xfrm>
          <a:off x="0" y="0"/>
          <a:ext cx="0" cy="0"/>
          <a:chOff x="0" y="0"/>
          <a:chExt cx="0" cy="0"/>
        </a:xfrm>
      </p:grpSpPr>
      <p:pic>
        <p:nvPicPr>
          <p:cNvPr id="426" name="Google Shape;426;p41"/>
          <p:cNvPicPr preferRelativeResize="0"/>
          <p:nvPr/>
        </p:nvPicPr>
        <p:blipFill rotWithShape="1">
          <a:blip r:embed="rId2">
            <a:alphaModFix/>
          </a:blip>
          <a:srcRect/>
          <a:stretch/>
        </p:blipFill>
        <p:spPr>
          <a:xfrm>
            <a:off x="10459960" y="144907"/>
            <a:ext cx="1109377" cy="715028"/>
          </a:xfrm>
          <a:prstGeom prst="rect">
            <a:avLst/>
          </a:prstGeom>
          <a:noFill/>
          <a:ln>
            <a:noFill/>
          </a:ln>
        </p:spPr>
      </p:pic>
      <p:sp>
        <p:nvSpPr>
          <p:cNvPr id="427" name="Google Shape;427;p4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8" name="Google Shape;42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29" name="Google Shape;429;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30" name="Google Shape;430;p4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31" name="Google Shape;431;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ant Med - Title Slide">
  <p:cSld name="Quant Med - Title Slide">
    <p:spTree>
      <p:nvGrpSpPr>
        <p:cNvPr id="1" name="Shape 432"/>
        <p:cNvGrpSpPr/>
        <p:nvPr/>
      </p:nvGrpSpPr>
      <p:grpSpPr>
        <a:xfrm>
          <a:off x="0" y="0"/>
          <a:ext cx="0" cy="0"/>
          <a:chOff x="0" y="0"/>
          <a:chExt cx="0" cy="0"/>
        </a:xfrm>
      </p:grpSpPr>
      <p:pic>
        <p:nvPicPr>
          <p:cNvPr id="433" name="Google Shape;433;p42"/>
          <p:cNvPicPr preferRelativeResize="0"/>
          <p:nvPr/>
        </p:nvPicPr>
        <p:blipFill rotWithShape="1">
          <a:blip r:embed="rId2">
            <a:alphaModFix/>
          </a:blip>
          <a:srcRect/>
          <a:stretch/>
        </p:blipFill>
        <p:spPr>
          <a:xfrm>
            <a:off x="8230095" y="5915249"/>
            <a:ext cx="1373541" cy="726392"/>
          </a:xfrm>
          <a:prstGeom prst="rect">
            <a:avLst/>
          </a:prstGeom>
          <a:noFill/>
          <a:ln>
            <a:noFill/>
          </a:ln>
        </p:spPr>
      </p:pic>
      <p:pic>
        <p:nvPicPr>
          <p:cNvPr id="434" name="Google Shape;434;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35" name="Google Shape;435;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6" name="Google Shape;436;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7" name="Google Shape;437;p4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8" name="Google Shape;438;p4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9" name="Google Shape;439;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40" name="Google Shape;440;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1" name="Google Shape;441;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2" name="Google Shape;442;p4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3" name="Google Shape;443;p4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44" name="Google Shape;444;p4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45" name="Google Shape;445;p4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ant Med - Content Slide">
  <p:cSld name="Quant Med - Content Slide">
    <p:spTree>
      <p:nvGrpSpPr>
        <p:cNvPr id="1" name="Shape 446"/>
        <p:cNvGrpSpPr/>
        <p:nvPr/>
      </p:nvGrpSpPr>
      <p:grpSpPr>
        <a:xfrm>
          <a:off x="0" y="0"/>
          <a:ext cx="0" cy="0"/>
          <a:chOff x="0" y="0"/>
          <a:chExt cx="0" cy="0"/>
        </a:xfrm>
      </p:grpSpPr>
      <p:pic>
        <p:nvPicPr>
          <p:cNvPr id="447" name="Google Shape;447;p43" descr="Text&#10;&#10;Description automatically generated with low confidence"/>
          <p:cNvPicPr preferRelativeResize="0"/>
          <p:nvPr/>
        </p:nvPicPr>
        <p:blipFill rotWithShape="1">
          <a:blip r:embed="rId2">
            <a:alphaModFix/>
          </a:blip>
          <a:srcRect/>
          <a:stretch/>
        </p:blipFill>
        <p:spPr>
          <a:xfrm>
            <a:off x="10299113" y="136525"/>
            <a:ext cx="1245127" cy="723401"/>
          </a:xfrm>
          <a:prstGeom prst="rect">
            <a:avLst/>
          </a:prstGeom>
          <a:noFill/>
          <a:ln>
            <a:noFill/>
          </a:ln>
        </p:spPr>
      </p:pic>
      <p:sp>
        <p:nvSpPr>
          <p:cNvPr id="448" name="Google Shape;448;p4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0" name="Google Shape;450;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51" name="Google Shape;451;p4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52" name="Google Shape;452;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D-COAC - Title Slide">
  <p:cSld name="RD-COAC - Title Slide">
    <p:spTree>
      <p:nvGrpSpPr>
        <p:cNvPr id="1" name="Shape 453"/>
        <p:cNvGrpSpPr/>
        <p:nvPr/>
      </p:nvGrpSpPr>
      <p:grpSpPr>
        <a:xfrm>
          <a:off x="0" y="0"/>
          <a:ext cx="0" cy="0"/>
          <a:chOff x="0" y="0"/>
          <a:chExt cx="0" cy="0"/>
        </a:xfrm>
      </p:grpSpPr>
      <p:pic>
        <p:nvPicPr>
          <p:cNvPr id="454" name="Google Shape;454;p44" descr="Logo&#10;&#10;Description automatically generated with low confidence"/>
          <p:cNvPicPr preferRelativeResize="0"/>
          <p:nvPr/>
        </p:nvPicPr>
        <p:blipFill rotWithShape="1">
          <a:blip r:embed="rId2">
            <a:alphaModFix/>
          </a:blip>
          <a:srcRect/>
          <a:stretch/>
        </p:blipFill>
        <p:spPr>
          <a:xfrm>
            <a:off x="8216187" y="5919467"/>
            <a:ext cx="1387449" cy="722174"/>
          </a:xfrm>
          <a:prstGeom prst="rect">
            <a:avLst/>
          </a:prstGeom>
          <a:noFill/>
          <a:ln>
            <a:noFill/>
          </a:ln>
        </p:spPr>
      </p:pic>
      <p:pic>
        <p:nvPicPr>
          <p:cNvPr id="455" name="Google Shape;455;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56" name="Google Shape;456;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7" name="Google Shape;457;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8" name="Google Shape;458;p4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9" name="Google Shape;459;p4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0" name="Google Shape;460;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61" name="Google Shape;461;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2" name="Google Shape;462;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3" name="Google Shape;463;p4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Google Shape;464;p4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5" name="Google Shape;465;p4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66" name="Google Shape;466;p4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D-COAC - Content Slide">
  <p:cSld name="RD-COAC - Content Slide">
    <p:spTree>
      <p:nvGrpSpPr>
        <p:cNvPr id="1" name="Shape 467"/>
        <p:cNvGrpSpPr/>
        <p:nvPr/>
      </p:nvGrpSpPr>
      <p:grpSpPr>
        <a:xfrm>
          <a:off x="0" y="0"/>
          <a:ext cx="0" cy="0"/>
          <a:chOff x="0" y="0"/>
          <a:chExt cx="0" cy="0"/>
        </a:xfrm>
      </p:grpSpPr>
      <p:pic>
        <p:nvPicPr>
          <p:cNvPr id="468" name="Google Shape;468;p45" descr="Text&#10;&#10;Description automatically generated"/>
          <p:cNvPicPr preferRelativeResize="0"/>
          <p:nvPr/>
        </p:nvPicPr>
        <p:blipFill rotWithShape="1">
          <a:blip r:embed="rId2">
            <a:alphaModFix/>
          </a:blip>
          <a:srcRect/>
          <a:stretch/>
        </p:blipFill>
        <p:spPr>
          <a:xfrm>
            <a:off x="10373290" y="146099"/>
            <a:ext cx="1196047" cy="715028"/>
          </a:xfrm>
          <a:prstGeom prst="rect">
            <a:avLst/>
          </a:prstGeom>
          <a:noFill/>
          <a:ln>
            <a:noFill/>
          </a:ln>
        </p:spPr>
      </p:pic>
      <p:sp>
        <p:nvSpPr>
          <p:cNvPr id="469" name="Google Shape;469;p4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71" name="Google Shape;471;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72" name="Google Shape;472;p4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73" name="Google Shape;473;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B-PACTS - Title Slide">
  <p:cSld name="TB-PACTS - Title Slide">
    <p:spTree>
      <p:nvGrpSpPr>
        <p:cNvPr id="1" name="Shape 474"/>
        <p:cNvGrpSpPr/>
        <p:nvPr/>
      </p:nvGrpSpPr>
      <p:grpSpPr>
        <a:xfrm>
          <a:off x="0" y="0"/>
          <a:ext cx="0" cy="0"/>
          <a:chOff x="0" y="0"/>
          <a:chExt cx="0" cy="0"/>
        </a:xfrm>
      </p:grpSpPr>
      <p:pic>
        <p:nvPicPr>
          <p:cNvPr id="475" name="Google Shape;475;p46" descr="Text&#10;&#10;Description automatically generated with medium confidence"/>
          <p:cNvPicPr preferRelativeResize="0"/>
          <p:nvPr/>
        </p:nvPicPr>
        <p:blipFill rotWithShape="1">
          <a:blip r:embed="rId2">
            <a:alphaModFix/>
          </a:blip>
          <a:srcRect/>
          <a:stretch/>
        </p:blipFill>
        <p:spPr>
          <a:xfrm>
            <a:off x="8173089" y="5915248"/>
            <a:ext cx="1430547" cy="730775"/>
          </a:xfrm>
          <a:prstGeom prst="rect">
            <a:avLst/>
          </a:prstGeom>
          <a:noFill/>
          <a:ln>
            <a:noFill/>
          </a:ln>
        </p:spPr>
      </p:pic>
      <p:pic>
        <p:nvPicPr>
          <p:cNvPr id="476" name="Google Shape;476;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77" name="Google Shape;477;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8" name="Google Shape;478;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9" name="Google Shape;479;p4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80" name="Google Shape;480;p4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1" name="Google Shape;481;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82" name="Google Shape;482;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3" name="Google Shape;483;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4" name="Google Shape;484;p4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6" name="Google Shape;486;p4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87" name="Google Shape;487;p4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B-PACTS -Content Slide">
  <p:cSld name="TB-PACTS -Content Slide">
    <p:spTree>
      <p:nvGrpSpPr>
        <p:cNvPr id="1" name="Shape 488"/>
        <p:cNvGrpSpPr/>
        <p:nvPr/>
      </p:nvGrpSpPr>
      <p:grpSpPr>
        <a:xfrm>
          <a:off x="0" y="0"/>
          <a:ext cx="0" cy="0"/>
          <a:chOff x="0" y="0"/>
          <a:chExt cx="0" cy="0"/>
        </a:xfrm>
      </p:grpSpPr>
      <p:pic>
        <p:nvPicPr>
          <p:cNvPr id="489" name="Google Shape;489;p47" descr="Text&#10;&#10;Description automatically generated"/>
          <p:cNvPicPr preferRelativeResize="0"/>
          <p:nvPr/>
        </p:nvPicPr>
        <p:blipFill rotWithShape="1">
          <a:blip r:embed="rId2">
            <a:alphaModFix/>
          </a:blip>
          <a:srcRect/>
          <a:stretch/>
        </p:blipFill>
        <p:spPr>
          <a:xfrm>
            <a:off x="10370686" y="143350"/>
            <a:ext cx="1198651" cy="716585"/>
          </a:xfrm>
          <a:prstGeom prst="rect">
            <a:avLst/>
          </a:prstGeom>
          <a:noFill/>
          <a:ln>
            <a:noFill/>
          </a:ln>
        </p:spPr>
      </p:pic>
      <p:sp>
        <p:nvSpPr>
          <p:cNvPr id="490" name="Google Shape;490;p4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92" name="Google Shape;492;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93" name="Google Shape;493;p4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94" name="Google Shape;494;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B-PACTS - Title Slide">
  <p:cSld name="1_TB-PACTS - Title Slide">
    <p:spTree>
      <p:nvGrpSpPr>
        <p:cNvPr id="1" name="Shape 495"/>
        <p:cNvGrpSpPr/>
        <p:nvPr/>
      </p:nvGrpSpPr>
      <p:grpSpPr>
        <a:xfrm>
          <a:off x="0" y="0"/>
          <a:ext cx="0" cy="0"/>
          <a:chOff x="0" y="0"/>
          <a:chExt cx="0" cy="0"/>
        </a:xfrm>
      </p:grpSpPr>
      <p:pic>
        <p:nvPicPr>
          <p:cNvPr id="496" name="Google Shape;496;p48" descr="Text&#10;&#10;Description automatically generated"/>
          <p:cNvPicPr preferRelativeResize="0"/>
          <p:nvPr/>
        </p:nvPicPr>
        <p:blipFill rotWithShape="1">
          <a:blip r:embed="rId2">
            <a:alphaModFix/>
          </a:blip>
          <a:srcRect/>
          <a:stretch/>
        </p:blipFill>
        <p:spPr>
          <a:xfrm>
            <a:off x="8173089" y="5926369"/>
            <a:ext cx="1430547" cy="715274"/>
          </a:xfrm>
          <a:prstGeom prst="rect">
            <a:avLst/>
          </a:prstGeom>
          <a:noFill/>
          <a:ln>
            <a:noFill/>
          </a:ln>
        </p:spPr>
      </p:pic>
      <p:pic>
        <p:nvPicPr>
          <p:cNvPr id="497" name="Google Shape;497;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98" name="Google Shape;498;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99" name="Google Shape;499;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0" name="Google Shape;500;p4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01" name="Google Shape;501;p4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2" name="Google Shape;502;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03" name="Google Shape;503;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4" name="Google Shape;504;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5" name="Google Shape;505;p4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4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7" name="Google Shape;507;p4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08" name="Google Shape;508;p4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B-PACTS -Content Slide">
  <p:cSld name="1_TB-PACTS -Content Slide">
    <p:spTree>
      <p:nvGrpSpPr>
        <p:cNvPr id="1" name="Shape 509"/>
        <p:cNvGrpSpPr/>
        <p:nvPr/>
      </p:nvGrpSpPr>
      <p:grpSpPr>
        <a:xfrm>
          <a:off x="0" y="0"/>
          <a:ext cx="0" cy="0"/>
          <a:chOff x="0" y="0"/>
          <a:chExt cx="0" cy="0"/>
        </a:xfrm>
      </p:grpSpPr>
      <p:pic>
        <p:nvPicPr>
          <p:cNvPr id="510" name="Google Shape;510;p49" descr="Text&#10;&#10;Description automatically generated with medium confidence"/>
          <p:cNvPicPr preferRelativeResize="0"/>
          <p:nvPr/>
        </p:nvPicPr>
        <p:blipFill rotWithShape="1">
          <a:blip r:embed="rId2">
            <a:alphaModFix/>
          </a:blip>
          <a:srcRect/>
          <a:stretch/>
        </p:blipFill>
        <p:spPr>
          <a:xfrm>
            <a:off x="10283828" y="143344"/>
            <a:ext cx="1285509" cy="716584"/>
          </a:xfrm>
          <a:prstGeom prst="rect">
            <a:avLst/>
          </a:prstGeom>
          <a:noFill/>
          <a:ln>
            <a:noFill/>
          </a:ln>
        </p:spPr>
      </p:pic>
      <p:sp>
        <p:nvSpPr>
          <p:cNvPr id="511" name="Google Shape;511;p4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13" name="Google Shape;513;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14" name="Google Shape;514;p4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15" name="Google Shape;515;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TC - Title Slide">
  <p:cSld name="TTC - Title Slide">
    <p:spTree>
      <p:nvGrpSpPr>
        <p:cNvPr id="1" name="Shape 516"/>
        <p:cNvGrpSpPr/>
        <p:nvPr/>
      </p:nvGrpSpPr>
      <p:grpSpPr>
        <a:xfrm>
          <a:off x="0" y="0"/>
          <a:ext cx="0" cy="0"/>
          <a:chOff x="0" y="0"/>
          <a:chExt cx="0" cy="0"/>
        </a:xfrm>
      </p:grpSpPr>
      <p:pic>
        <p:nvPicPr>
          <p:cNvPr id="517" name="Google Shape;517;p50" descr="Logo&#10;&#10;Description automatically generated with medium confidence"/>
          <p:cNvPicPr preferRelativeResize="0"/>
          <p:nvPr/>
        </p:nvPicPr>
        <p:blipFill rotWithShape="1">
          <a:blip r:embed="rId2">
            <a:alphaModFix/>
          </a:blip>
          <a:srcRect/>
          <a:stretch/>
        </p:blipFill>
        <p:spPr>
          <a:xfrm>
            <a:off x="8401787" y="5915249"/>
            <a:ext cx="1201849" cy="726392"/>
          </a:xfrm>
          <a:prstGeom prst="rect">
            <a:avLst/>
          </a:prstGeom>
          <a:noFill/>
          <a:ln>
            <a:noFill/>
          </a:ln>
        </p:spPr>
      </p:pic>
      <p:pic>
        <p:nvPicPr>
          <p:cNvPr id="518" name="Google Shape;518;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19" name="Google Shape;519;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0" name="Google Shape;520;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1" name="Google Shape;521;p5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22" name="Google Shape;522;p5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3" name="Google Shape;523;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24" name="Google Shape;524;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5" name="Google Shape;525;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6" name="Google Shape;526;p5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5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8" name="Google Shape;528;p5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29" name="Google Shape;529;p5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Path EU - Title Slide">
  <p:cSld name="C-Path EU - Title Slide">
    <p:spTree>
      <p:nvGrpSpPr>
        <p:cNvPr id="1" name="Shape 55"/>
        <p:cNvGrpSpPr/>
        <p:nvPr/>
      </p:nvGrpSpPr>
      <p:grpSpPr>
        <a:xfrm>
          <a:off x="0" y="0"/>
          <a:ext cx="0" cy="0"/>
          <a:chOff x="0" y="0"/>
          <a:chExt cx="0" cy="0"/>
        </a:xfrm>
      </p:grpSpPr>
      <p:pic>
        <p:nvPicPr>
          <p:cNvPr id="56" name="Google Shape;56;p6" descr="Text&#10;&#10;Description automatically generated"/>
          <p:cNvPicPr preferRelativeResize="0"/>
          <p:nvPr/>
        </p:nvPicPr>
        <p:blipFill rotWithShape="1">
          <a:blip r:embed="rId2">
            <a:alphaModFix/>
          </a:blip>
          <a:srcRect/>
          <a:stretch/>
        </p:blipFill>
        <p:spPr>
          <a:xfrm>
            <a:off x="8705911" y="5821703"/>
            <a:ext cx="3211452" cy="821534"/>
          </a:xfrm>
          <a:prstGeom prst="rect">
            <a:avLst/>
          </a:prstGeom>
          <a:noFill/>
          <a:ln>
            <a:noFill/>
          </a:ln>
        </p:spPr>
      </p:pic>
      <p:pic>
        <p:nvPicPr>
          <p:cNvPr id="57" name="Google Shape;57;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8" name="Google Shape;58;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9" name="Google Shape;59;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0" name="Google Shape;60;p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 name="Google Shape;61;p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63" name="Google Shape;63;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4" name="Google Shape;64;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5" name="Google Shape;65;p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TC - Content Slide">
  <p:cSld name="TTC - Content Slide">
    <p:spTree>
      <p:nvGrpSpPr>
        <p:cNvPr id="1" name="Shape 530"/>
        <p:cNvGrpSpPr/>
        <p:nvPr/>
      </p:nvGrpSpPr>
      <p:grpSpPr>
        <a:xfrm>
          <a:off x="0" y="0"/>
          <a:ext cx="0" cy="0"/>
          <a:chOff x="0" y="0"/>
          <a:chExt cx="0" cy="0"/>
        </a:xfrm>
      </p:grpSpPr>
      <p:pic>
        <p:nvPicPr>
          <p:cNvPr id="531" name="Google Shape;531;p51" descr="Text&#10;&#10;Description automatically generated"/>
          <p:cNvPicPr preferRelativeResize="0"/>
          <p:nvPr/>
        </p:nvPicPr>
        <p:blipFill rotWithShape="1">
          <a:blip r:embed="rId2">
            <a:alphaModFix/>
          </a:blip>
          <a:srcRect/>
          <a:stretch/>
        </p:blipFill>
        <p:spPr>
          <a:xfrm>
            <a:off x="10457544" y="143350"/>
            <a:ext cx="1111793" cy="716585"/>
          </a:xfrm>
          <a:prstGeom prst="rect">
            <a:avLst/>
          </a:prstGeom>
          <a:noFill/>
          <a:ln>
            <a:noFill/>
          </a:ln>
        </p:spPr>
      </p:pic>
      <p:sp>
        <p:nvSpPr>
          <p:cNvPr id="532" name="Google Shape;532;p5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4" name="Google Shape;534;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5" name="Google Shape;535;p5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6" name="Google Shape;536;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MI-T1D - Title Slide">
  <p:cSld name="TOMI-T1D - Title Slide">
    <p:spTree>
      <p:nvGrpSpPr>
        <p:cNvPr id="1" name="Shape 537"/>
        <p:cNvGrpSpPr/>
        <p:nvPr/>
      </p:nvGrpSpPr>
      <p:grpSpPr>
        <a:xfrm>
          <a:off x="0" y="0"/>
          <a:ext cx="0" cy="0"/>
          <a:chOff x="0" y="0"/>
          <a:chExt cx="0" cy="0"/>
        </a:xfrm>
      </p:grpSpPr>
      <p:pic>
        <p:nvPicPr>
          <p:cNvPr id="538" name="Google Shape;538;p52" descr="Text&#10;&#10;Description automatically generated"/>
          <p:cNvPicPr preferRelativeResize="0"/>
          <p:nvPr/>
        </p:nvPicPr>
        <p:blipFill rotWithShape="1">
          <a:blip r:embed="rId2">
            <a:alphaModFix/>
          </a:blip>
          <a:srcRect/>
          <a:stretch/>
        </p:blipFill>
        <p:spPr>
          <a:xfrm>
            <a:off x="8344558" y="5915249"/>
            <a:ext cx="1259078" cy="726392"/>
          </a:xfrm>
          <a:prstGeom prst="rect">
            <a:avLst/>
          </a:prstGeom>
          <a:noFill/>
          <a:ln>
            <a:noFill/>
          </a:ln>
        </p:spPr>
      </p:pic>
      <p:pic>
        <p:nvPicPr>
          <p:cNvPr id="539" name="Google Shape;539;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0" name="Google Shape;540;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1" name="Google Shape;541;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2" name="Google Shape;542;p5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3" name="Google Shape;543;p5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4" name="Google Shape;544;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5" name="Google Shape;545;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6" name="Google Shape;546;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7" name="Google Shape;547;p5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5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9" name="Google Shape;549;p5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50" name="Google Shape;550;p5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OMI-T1D - Content Slide">
  <p:cSld name="TOMI-T1D - Content Slide">
    <p:spTree>
      <p:nvGrpSpPr>
        <p:cNvPr id="1" name="Shape 551"/>
        <p:cNvGrpSpPr/>
        <p:nvPr/>
      </p:nvGrpSpPr>
      <p:grpSpPr>
        <a:xfrm>
          <a:off x="0" y="0"/>
          <a:ext cx="0" cy="0"/>
          <a:chOff x="0" y="0"/>
          <a:chExt cx="0" cy="0"/>
        </a:xfrm>
      </p:grpSpPr>
      <p:pic>
        <p:nvPicPr>
          <p:cNvPr id="552" name="Google Shape;552;p53" descr="Text&#10;&#10;Description automatically generated"/>
          <p:cNvPicPr preferRelativeResize="0"/>
          <p:nvPr/>
        </p:nvPicPr>
        <p:blipFill rotWithShape="1">
          <a:blip r:embed="rId2">
            <a:alphaModFix/>
          </a:blip>
          <a:srcRect/>
          <a:stretch/>
        </p:blipFill>
        <p:spPr>
          <a:xfrm>
            <a:off x="10444516" y="143339"/>
            <a:ext cx="1124821" cy="716585"/>
          </a:xfrm>
          <a:prstGeom prst="rect">
            <a:avLst/>
          </a:prstGeom>
          <a:noFill/>
          <a:ln>
            <a:noFill/>
          </a:ln>
        </p:spPr>
      </p:pic>
      <p:sp>
        <p:nvSpPr>
          <p:cNvPr id="553" name="Google Shape;553;p5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55" name="Google Shape;555;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56" name="Google Shape;556;p5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57" name="Google Shape;557;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1D - Title Slide">
  <p:cSld name="T1D - Title Slide">
    <p:spTree>
      <p:nvGrpSpPr>
        <p:cNvPr id="1" name="Shape 558"/>
        <p:cNvGrpSpPr/>
        <p:nvPr/>
      </p:nvGrpSpPr>
      <p:grpSpPr>
        <a:xfrm>
          <a:off x="0" y="0"/>
          <a:ext cx="0" cy="0"/>
          <a:chOff x="0" y="0"/>
          <a:chExt cx="0" cy="0"/>
        </a:xfrm>
      </p:grpSpPr>
      <p:pic>
        <p:nvPicPr>
          <p:cNvPr id="559" name="Google Shape;559;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0" name="Google Shape;560;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1" name="Google Shape;561;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2" name="Google Shape;562;p5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63" name="Google Shape;563;p5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4" name="Google Shape;564;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5" name="Google Shape;565;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6" name="Google Shape;566;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7" name="Google Shape;567;p5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5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9" name="Google Shape;569;p5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570" name="Google Shape;570;p54" descr="Logo&#10;&#10;Description automatically generated"/>
          <p:cNvPicPr preferRelativeResize="0"/>
          <p:nvPr/>
        </p:nvPicPr>
        <p:blipFill rotWithShape="1">
          <a:blip r:embed="rId4">
            <a:alphaModFix/>
          </a:blip>
          <a:srcRect/>
          <a:stretch/>
        </p:blipFill>
        <p:spPr>
          <a:xfrm>
            <a:off x="8643918" y="5915249"/>
            <a:ext cx="959718" cy="726392"/>
          </a:xfrm>
          <a:prstGeom prst="rect">
            <a:avLst/>
          </a:prstGeom>
          <a:noFill/>
          <a:ln>
            <a:noFill/>
          </a:ln>
        </p:spPr>
      </p:pic>
      <p:sp>
        <p:nvSpPr>
          <p:cNvPr id="571" name="Google Shape;571;p5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1D - Content Slide">
  <p:cSld name="T1D - Content Slide">
    <p:spTree>
      <p:nvGrpSpPr>
        <p:cNvPr id="1" name="Shape 572"/>
        <p:cNvGrpSpPr/>
        <p:nvPr/>
      </p:nvGrpSpPr>
      <p:grpSpPr>
        <a:xfrm>
          <a:off x="0" y="0"/>
          <a:ext cx="0" cy="0"/>
          <a:chOff x="0" y="0"/>
          <a:chExt cx="0" cy="0"/>
        </a:xfrm>
      </p:grpSpPr>
      <p:pic>
        <p:nvPicPr>
          <p:cNvPr id="573" name="Google Shape;573;p55" descr="Text&#10;&#10;Description automatically generated"/>
          <p:cNvPicPr preferRelativeResize="0"/>
          <p:nvPr/>
        </p:nvPicPr>
        <p:blipFill rotWithShape="1">
          <a:blip r:embed="rId2">
            <a:alphaModFix/>
          </a:blip>
          <a:srcRect/>
          <a:stretch/>
        </p:blipFill>
        <p:spPr>
          <a:xfrm>
            <a:off x="10441660" y="134943"/>
            <a:ext cx="1124821" cy="724982"/>
          </a:xfrm>
          <a:prstGeom prst="rect">
            <a:avLst/>
          </a:prstGeom>
          <a:noFill/>
          <a:ln>
            <a:noFill/>
          </a:ln>
        </p:spPr>
      </p:pic>
      <p:sp>
        <p:nvSpPr>
          <p:cNvPr id="574" name="Google Shape;574;p5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5" name="Google Shape;57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76" name="Google Shape;576;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77" name="Google Shape;577;p5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8" name="Google Shape;578;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Path EU - Content Slide">
  <p:cSld name="C-Path EU - Content Slide">
    <p:spTree>
      <p:nvGrpSpPr>
        <p:cNvPr id="1" name="Shape 68"/>
        <p:cNvGrpSpPr/>
        <p:nvPr/>
      </p:nvGrpSpPr>
      <p:grpSpPr>
        <a:xfrm>
          <a:off x="0" y="0"/>
          <a:ext cx="0" cy="0"/>
          <a:chOff x="0" y="0"/>
          <a:chExt cx="0" cy="0"/>
        </a:xfrm>
      </p:grpSpPr>
      <p:pic>
        <p:nvPicPr>
          <p:cNvPr id="69" name="Google Shape;69;p7" descr="Text&#10;&#10;Description automatically generated"/>
          <p:cNvPicPr preferRelativeResize="0"/>
          <p:nvPr/>
        </p:nvPicPr>
        <p:blipFill rotWithShape="1">
          <a:blip r:embed="rId2">
            <a:alphaModFix/>
          </a:blip>
          <a:srcRect/>
          <a:stretch/>
        </p:blipFill>
        <p:spPr>
          <a:xfrm>
            <a:off x="8357885" y="39270"/>
            <a:ext cx="3211452" cy="821534"/>
          </a:xfrm>
          <a:prstGeom prst="rect">
            <a:avLst/>
          </a:prstGeom>
          <a:noFill/>
          <a:ln>
            <a:noFill/>
          </a:ln>
        </p:spPr>
      </p:pic>
      <p:sp>
        <p:nvSpPr>
          <p:cNvPr id="70" name="Google Shape;70;p7"/>
          <p:cNvSpPr txBox="1">
            <a:spLocks noGrp="1"/>
          </p:cNvSpPr>
          <p:nvPr>
            <p:ph type="title"/>
          </p:nvPr>
        </p:nvSpPr>
        <p:spPr>
          <a:xfrm>
            <a:off x="622663" y="14382"/>
            <a:ext cx="7581770" cy="78329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72" name="Google Shape;72;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73" name="Google Shape;73;p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 name="Google Shape;74;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mDR - Title Slide">
  <p:cSld name="BmDR - Title Slide">
    <p:spTree>
      <p:nvGrpSpPr>
        <p:cNvPr id="1" name="Shape 75"/>
        <p:cNvGrpSpPr/>
        <p:nvPr/>
      </p:nvGrpSpPr>
      <p:grpSpPr>
        <a:xfrm>
          <a:off x="0" y="0"/>
          <a:ext cx="0" cy="0"/>
          <a:chOff x="0" y="0"/>
          <a:chExt cx="0" cy="0"/>
        </a:xfrm>
      </p:grpSpPr>
      <p:pic>
        <p:nvPicPr>
          <p:cNvPr id="76" name="Google Shape;76;p8" descr="Logo, company name&#10;&#10;Description automatically generated"/>
          <p:cNvPicPr preferRelativeResize="0"/>
          <p:nvPr/>
        </p:nvPicPr>
        <p:blipFill rotWithShape="1">
          <a:blip r:embed="rId2">
            <a:alphaModFix/>
          </a:blip>
          <a:srcRect/>
          <a:stretch/>
        </p:blipFill>
        <p:spPr>
          <a:xfrm>
            <a:off x="8501630" y="5912244"/>
            <a:ext cx="1104998" cy="726393"/>
          </a:xfrm>
          <a:prstGeom prst="rect">
            <a:avLst/>
          </a:prstGeom>
          <a:noFill/>
          <a:ln>
            <a:noFill/>
          </a:ln>
        </p:spPr>
      </p:pic>
      <p:pic>
        <p:nvPicPr>
          <p:cNvPr id="77" name="Google Shape;77;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78" name="Google Shape;78;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79" name="Google Shape;79;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0" name="Google Shape;80;p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1" name="Google Shape;81;p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83" name="Google Shape;83;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4" name="Google Shape;84;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5" name="Google Shape;85;p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 name="Google Shape;87;p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88" name="Google Shape;88;p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mDR - Content Slide">
  <p:cSld name="BmDR - Content Slide">
    <p:spTree>
      <p:nvGrpSpPr>
        <p:cNvPr id="1" name="Shape 89"/>
        <p:cNvGrpSpPr/>
        <p:nvPr/>
      </p:nvGrpSpPr>
      <p:grpSpPr>
        <a:xfrm>
          <a:off x="0" y="0"/>
          <a:ext cx="0" cy="0"/>
          <a:chOff x="0" y="0"/>
          <a:chExt cx="0" cy="0"/>
        </a:xfrm>
      </p:grpSpPr>
      <p:pic>
        <p:nvPicPr>
          <p:cNvPr id="90" name="Google Shape;90;p9" descr="A picture containing text, sign&#10;&#10;Description automatically generated"/>
          <p:cNvPicPr preferRelativeResize="0"/>
          <p:nvPr/>
        </p:nvPicPr>
        <p:blipFill rotWithShape="1">
          <a:blip r:embed="rId2">
            <a:alphaModFix/>
          </a:blip>
          <a:srcRect/>
          <a:stretch/>
        </p:blipFill>
        <p:spPr>
          <a:xfrm>
            <a:off x="10434839" y="140086"/>
            <a:ext cx="1109401" cy="715044"/>
          </a:xfrm>
          <a:prstGeom prst="rect">
            <a:avLst/>
          </a:prstGeom>
          <a:noFill/>
          <a:ln>
            <a:noFill/>
          </a:ln>
        </p:spPr>
      </p:pic>
      <p:sp>
        <p:nvSpPr>
          <p:cNvPr id="91" name="Google Shape;91;p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93" name="Google Shape;93;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94" name="Google Shape;94;p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 name="Google Shape;95;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PAD - Title Slide">
  <p:cSld name="CPAD - Title Slide">
    <p:spTree>
      <p:nvGrpSpPr>
        <p:cNvPr id="1" name="Shape 96"/>
        <p:cNvGrpSpPr/>
        <p:nvPr/>
      </p:nvGrpSpPr>
      <p:grpSpPr>
        <a:xfrm>
          <a:off x="0" y="0"/>
          <a:ext cx="0" cy="0"/>
          <a:chOff x="0" y="0"/>
          <a:chExt cx="0" cy="0"/>
        </a:xfrm>
      </p:grpSpPr>
      <p:pic>
        <p:nvPicPr>
          <p:cNvPr id="97" name="Google Shape;97;p10" descr="A picture containing text, sign&#10;&#10;Description automatically generated"/>
          <p:cNvPicPr preferRelativeResize="0"/>
          <p:nvPr/>
        </p:nvPicPr>
        <p:blipFill rotWithShape="1">
          <a:blip r:embed="rId2">
            <a:alphaModFix/>
          </a:blip>
          <a:srcRect/>
          <a:stretch/>
        </p:blipFill>
        <p:spPr>
          <a:xfrm>
            <a:off x="8435595" y="5912243"/>
            <a:ext cx="1171033" cy="726393"/>
          </a:xfrm>
          <a:prstGeom prst="rect">
            <a:avLst/>
          </a:prstGeom>
          <a:noFill/>
          <a:ln>
            <a:noFill/>
          </a:ln>
        </p:spPr>
      </p:pic>
      <p:pic>
        <p:nvPicPr>
          <p:cNvPr id="98" name="Google Shape;98;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99" name="Google Shape;99;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0" name="Google Shape;100;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1" name="Google Shape;101;p1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2" name="Google Shape;102;p1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3" name="Google Shape;103;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04" name="Google Shape;104;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5" name="Google Shape;105;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6" name="Google Shape;106;p1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1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 name="Google Shape;108;p1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09" name="Google Shape;109;p1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9D7"/>
              </a:buClr>
              <a:buSzPts val="4400"/>
              <a:buFont typeface="Calibri"/>
              <a:buNone/>
              <a:defRPr sz="4400" b="0" i="0" u="none" strike="noStrike" cap="none">
                <a:solidFill>
                  <a:srgbClr val="0079D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cinfo@c-pa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6"/>
          <p:cNvSpPr txBox="1"/>
          <p:nvPr/>
        </p:nvSpPr>
        <p:spPr>
          <a:xfrm>
            <a:off x="169863" y="5083725"/>
            <a:ext cx="11747400" cy="674700"/>
          </a:xfrm>
          <a:prstGeom prst="rect">
            <a:avLst/>
          </a:prstGeom>
          <a:noFill/>
          <a:ln>
            <a:noFill/>
          </a:ln>
        </p:spPr>
        <p:txBody>
          <a:bodyPr spcFirstLastPara="1" wrap="square" lIns="91425" tIns="45700" rIns="91425" bIns="45700" anchor="t" anchorCtr="0">
            <a:noAutofit/>
          </a:bodyPr>
          <a:lstStyle/>
          <a:p>
            <a:pPr marL="228600" indent="-228600">
              <a:lnSpc>
                <a:spcPct val="90000"/>
              </a:lnSpc>
            </a:pPr>
            <a:r>
              <a:rPr lang="en-GB" sz="3200" b="1" dirty="0">
                <a:solidFill>
                  <a:srgbClr val="FFFFFF"/>
                </a:solidFill>
                <a:latin typeface="Calibri"/>
                <a:ea typeface="Calibri"/>
                <a:cs typeface="Calibri"/>
                <a:sym typeface="Calibri"/>
              </a:rPr>
              <a:t>INC Key Messaging for Nurses</a:t>
            </a:r>
            <a:endParaRPr sz="3200" b="1" dirty="0">
              <a:solidFill>
                <a:srgbClr val="0079D7"/>
              </a:solidFill>
              <a:latin typeface="Calibri"/>
              <a:ea typeface="Calibri"/>
              <a:cs typeface="Calibri"/>
              <a:sym typeface="Calibri"/>
            </a:endParaRPr>
          </a:p>
        </p:txBody>
      </p:sp>
      <p:sp>
        <p:nvSpPr>
          <p:cNvPr id="584" name="Google Shape;584;p5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a:t>
            </a:fld>
            <a:endParaRPr/>
          </a:p>
        </p:txBody>
      </p:sp>
      <p:sp>
        <p:nvSpPr>
          <p:cNvPr id="3" name="TextBox 2">
            <a:extLst>
              <a:ext uri="{FF2B5EF4-FFF2-40B4-BE49-F238E27FC236}">
                <a16:creationId xmlns:a16="http://schemas.microsoft.com/office/drawing/2014/main" id="{0694A8BB-509A-465C-A791-745963477470}"/>
              </a:ext>
            </a:extLst>
          </p:cNvPr>
          <p:cNvSpPr txBox="1"/>
          <p:nvPr/>
        </p:nvSpPr>
        <p:spPr>
          <a:xfrm>
            <a:off x="167208" y="5808568"/>
            <a:ext cx="735362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rPr>
              <a:t>These key messages are intended to be used </a:t>
            </a:r>
            <a:r>
              <a:rPr lang="en-US" b="1" u="sng" dirty="0">
                <a:solidFill>
                  <a:srgbClr val="C00000"/>
                </a:solidFill>
              </a:rPr>
              <a:t>AS IS </a:t>
            </a:r>
            <a:r>
              <a:rPr lang="en-US" b="1" dirty="0">
                <a:solidFill>
                  <a:srgbClr val="C00000"/>
                </a:solidFill>
              </a:rPr>
              <a:t>to keep messages about INC and its topics, i.e., NAESS, long-term outcomes and neonatal seizures consistent. If you’d like to make modifications, please email </a:t>
            </a:r>
            <a:r>
              <a:rPr lang="en-US" b="1" dirty="0">
                <a:solidFill>
                  <a:srgbClr val="C00000"/>
                </a:solidFill>
                <a:hlinkClick r:id="rId3">
                  <a:extLst>
                    <a:ext uri="{A12FA001-AC4F-418D-AE19-62706E023703}">
                      <ahyp:hlinkClr xmlns:ahyp="http://schemas.microsoft.com/office/drawing/2018/hyperlinkcolor" val="tx"/>
                    </a:ext>
                  </a:extLst>
                </a:hlinkClick>
              </a:rPr>
              <a:t>incinfo@c-path.org</a:t>
            </a:r>
            <a:r>
              <a:rPr lang="en-US" b="1" dirty="0">
                <a:solidFill>
                  <a:srgbClr val="C00000"/>
                </a:solidFill>
              </a:rPr>
              <a:t> with your requests/ideas.</a:t>
            </a:r>
          </a:p>
          <a:p>
            <a:pPr algn="l"/>
            <a:endParaRPr lang="en-US"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8"/>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NAESS</a:t>
            </a:r>
            <a:endParaRPr sz="3200">
              <a:solidFill>
                <a:srgbClr val="0079D7"/>
              </a:solidFill>
              <a:latin typeface="Roboto Black"/>
              <a:ea typeface="Roboto Black"/>
              <a:cs typeface="Roboto Black"/>
              <a:sym typeface="Roboto Black"/>
            </a:endParaRPr>
          </a:p>
        </p:txBody>
      </p:sp>
      <p:cxnSp>
        <p:nvCxnSpPr>
          <p:cNvPr id="601" name="Google Shape;601;p58"/>
          <p:cNvCxnSpPr/>
          <p:nvPr/>
        </p:nvCxnSpPr>
        <p:spPr>
          <a:xfrm>
            <a:off x="5357550" y="1253500"/>
            <a:ext cx="0" cy="887700"/>
          </a:xfrm>
          <a:prstGeom prst="straightConnector1">
            <a:avLst/>
          </a:prstGeom>
          <a:noFill/>
          <a:ln w="76200" cap="flat" cmpd="sng">
            <a:solidFill>
              <a:schemeClr val="accent5"/>
            </a:solidFill>
            <a:prstDash val="solid"/>
            <a:round/>
            <a:headEnd type="none" w="med" len="med"/>
            <a:tailEnd type="none" w="med" len="med"/>
          </a:ln>
        </p:spPr>
      </p:cxnSp>
      <p:cxnSp>
        <p:nvCxnSpPr>
          <p:cNvPr id="602" name="Google Shape;602;p58"/>
          <p:cNvCxnSpPr/>
          <p:nvPr/>
        </p:nvCxnSpPr>
        <p:spPr>
          <a:xfrm>
            <a:off x="5357550" y="2386975"/>
            <a:ext cx="0" cy="640200"/>
          </a:xfrm>
          <a:prstGeom prst="straightConnector1">
            <a:avLst/>
          </a:prstGeom>
          <a:noFill/>
          <a:ln w="76200" cap="flat" cmpd="sng">
            <a:solidFill>
              <a:schemeClr val="accent5"/>
            </a:solidFill>
            <a:prstDash val="solid"/>
            <a:round/>
            <a:headEnd type="none" w="med" len="med"/>
            <a:tailEnd type="none" w="med" len="med"/>
          </a:ln>
        </p:spPr>
      </p:cxnSp>
      <p:cxnSp>
        <p:nvCxnSpPr>
          <p:cNvPr id="603" name="Google Shape;603;p58"/>
          <p:cNvCxnSpPr/>
          <p:nvPr/>
        </p:nvCxnSpPr>
        <p:spPr>
          <a:xfrm>
            <a:off x="5357550" y="3272950"/>
            <a:ext cx="0" cy="1095300"/>
          </a:xfrm>
          <a:prstGeom prst="straightConnector1">
            <a:avLst/>
          </a:prstGeom>
          <a:noFill/>
          <a:ln w="76200" cap="flat" cmpd="sng">
            <a:solidFill>
              <a:schemeClr val="accent5"/>
            </a:solidFill>
            <a:prstDash val="solid"/>
            <a:round/>
            <a:headEnd type="none" w="med" len="med"/>
            <a:tailEnd type="none" w="med" len="med"/>
          </a:ln>
        </p:spPr>
      </p:cxnSp>
      <p:cxnSp>
        <p:nvCxnSpPr>
          <p:cNvPr id="604" name="Google Shape;604;p58"/>
          <p:cNvCxnSpPr/>
          <p:nvPr/>
        </p:nvCxnSpPr>
        <p:spPr>
          <a:xfrm>
            <a:off x="5357550" y="4614025"/>
            <a:ext cx="0" cy="603000"/>
          </a:xfrm>
          <a:prstGeom prst="straightConnector1">
            <a:avLst/>
          </a:prstGeom>
          <a:noFill/>
          <a:ln w="76200" cap="flat" cmpd="sng">
            <a:solidFill>
              <a:schemeClr val="accent5"/>
            </a:solidFill>
            <a:prstDash val="solid"/>
            <a:round/>
            <a:headEnd type="none" w="med" len="med"/>
            <a:tailEnd type="none" w="med" len="med"/>
          </a:ln>
        </p:spPr>
      </p:cxnSp>
      <p:cxnSp>
        <p:nvCxnSpPr>
          <p:cNvPr id="605" name="Google Shape;605;p58"/>
          <p:cNvCxnSpPr/>
          <p:nvPr/>
        </p:nvCxnSpPr>
        <p:spPr>
          <a:xfrm>
            <a:off x="5357550" y="5483850"/>
            <a:ext cx="0" cy="867900"/>
          </a:xfrm>
          <a:prstGeom prst="straightConnector1">
            <a:avLst/>
          </a:prstGeom>
          <a:noFill/>
          <a:ln w="76200" cap="flat" cmpd="sng">
            <a:solidFill>
              <a:schemeClr val="accent5"/>
            </a:solidFill>
            <a:prstDash val="solid"/>
            <a:round/>
            <a:headEnd type="none" w="med" len="med"/>
            <a:tailEnd type="none" w="med" len="med"/>
          </a:ln>
        </p:spPr>
      </p:cxnSp>
      <p:cxnSp>
        <p:nvCxnSpPr>
          <p:cNvPr id="606" name="Google Shape;606;p58"/>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607" name="Google Shape;607;p58"/>
          <p:cNvPicPr preferRelativeResize="0"/>
          <p:nvPr/>
        </p:nvPicPr>
        <p:blipFill rotWithShape="1">
          <a:blip r:embed="rId3">
            <a:alphaModFix/>
          </a:blip>
          <a:srcRect l="15761" t="8357" r="17196"/>
          <a:stretch/>
        </p:blipFill>
        <p:spPr>
          <a:xfrm>
            <a:off x="731125" y="1227113"/>
            <a:ext cx="3794525" cy="5186974"/>
          </a:xfrm>
          <a:prstGeom prst="rect">
            <a:avLst/>
          </a:prstGeom>
          <a:noFill/>
          <a:ln>
            <a:noFill/>
          </a:ln>
        </p:spPr>
      </p:pic>
      <p:sp>
        <p:nvSpPr>
          <p:cNvPr id="608" name="Google Shape;608;p58"/>
          <p:cNvSpPr txBox="1"/>
          <p:nvPr/>
        </p:nvSpPr>
        <p:spPr>
          <a:xfrm>
            <a:off x="5505400" y="1186925"/>
            <a:ext cx="6191700" cy="5110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000">
                <a:solidFill>
                  <a:srgbClr val="0B5394"/>
                </a:solidFill>
                <a:latin typeface="Calibri"/>
                <a:ea typeface="Calibri"/>
                <a:cs typeface="Calibri"/>
                <a:sym typeface="Calibri"/>
              </a:rPr>
              <a:t>Education for nurses caring for research patients on the use of the NAESS will lead to clear communication for AE identification and evaluation.  (The NAESS implementation plan includes a training module.)​</a:t>
            </a:r>
            <a:endParaRPr sz="20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20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2000">
                <a:solidFill>
                  <a:srgbClr val="0B5394"/>
                </a:solidFill>
                <a:latin typeface="Calibri"/>
                <a:ea typeface="Calibri"/>
                <a:cs typeface="Calibri"/>
                <a:sym typeface="Calibri"/>
              </a:rPr>
              <a:t>Application of nurses’ clinical expertise in AE identification and documentation is critical. </a:t>
            </a:r>
            <a:endParaRPr sz="20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r>
              <a:rPr lang="en-GB" sz="2000">
                <a:solidFill>
                  <a:srgbClr val="0B5394"/>
                </a:solidFill>
                <a:latin typeface="Calibri"/>
                <a:ea typeface="Calibri"/>
                <a:cs typeface="Calibri"/>
                <a:sym typeface="Calibri"/>
              </a:rPr>
              <a:t>​</a:t>
            </a:r>
            <a:endParaRPr sz="20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2000">
                <a:solidFill>
                  <a:srgbClr val="0B5394"/>
                </a:solidFill>
                <a:latin typeface="Calibri"/>
                <a:ea typeface="Calibri"/>
                <a:cs typeface="Calibri"/>
                <a:sym typeface="Calibri"/>
              </a:rPr>
              <a:t>The NAESS will support nurses to concurrently identify changes in baseline to better identify the occurrence and severity of AEs, thereby contributing to the overall safety of clinical care and trials.​</a:t>
            </a:r>
            <a:endParaRPr sz="20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20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2000">
                <a:solidFill>
                  <a:srgbClr val="0B5394"/>
                </a:solidFill>
                <a:latin typeface="Calibri"/>
                <a:ea typeface="Calibri"/>
                <a:cs typeface="Calibri"/>
                <a:sym typeface="Calibri"/>
              </a:rPr>
              <a:t>NAESS, when used consistently by all stakeholders, including nurses, will strengthen the research culture shared by the multidisciplinary team.</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4"/>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Long-Term Outcomes</a:t>
            </a:r>
            <a:endParaRPr sz="3200">
              <a:solidFill>
                <a:srgbClr val="0079D7"/>
              </a:solidFill>
              <a:latin typeface="Roboto Black"/>
              <a:ea typeface="Roboto Black"/>
              <a:cs typeface="Roboto Black"/>
              <a:sym typeface="Roboto Black"/>
            </a:endParaRPr>
          </a:p>
        </p:txBody>
      </p:sp>
      <p:sp>
        <p:nvSpPr>
          <p:cNvPr id="670" name="Google Shape;670;p64"/>
          <p:cNvSpPr txBox="1"/>
          <p:nvPr/>
        </p:nvSpPr>
        <p:spPr>
          <a:xfrm>
            <a:off x="5475958" y="1364712"/>
            <a:ext cx="6455247" cy="4550400"/>
          </a:xfrm>
          <a:prstGeom prst="rect">
            <a:avLst/>
          </a:prstGeom>
          <a:noFill/>
          <a:ln>
            <a:noFill/>
          </a:ln>
        </p:spPr>
        <p:txBody>
          <a:bodyPr spcFirstLastPara="1" wrap="square" lIns="0" tIns="0" rIns="0" bIns="0" anchor="t" anchorCtr="0">
            <a:noAutofit/>
          </a:bodyPr>
          <a:lstStyle/>
          <a:p>
            <a:r>
              <a:rPr lang="en-US" sz="1700" dirty="0">
                <a:solidFill>
                  <a:schemeClr val="accent5">
                    <a:lumMod val="50000"/>
                  </a:schemeClr>
                </a:solidFill>
                <a:latin typeface="Calibri"/>
                <a:ea typeface="Calibri"/>
                <a:sym typeface="Calibri"/>
              </a:rPr>
              <a:t>The benefits or adverse effects of investigational medicinal products may not appear until after a study’s completion making long-term follow-up imperative.  Nurses value the results of long-term outcome studies.</a:t>
            </a:r>
            <a:endParaRPr lang="en-US" sz="1700" dirty="0">
              <a:solidFill>
                <a:schemeClr val="accent5">
                  <a:lumMod val="50000"/>
                </a:schemeClr>
              </a:solidFill>
              <a:latin typeface="Calibri"/>
              <a:ea typeface="Calibri"/>
            </a:endParaRPr>
          </a:p>
          <a:p>
            <a:endParaRPr lang="en-GB" sz="1700" dirty="0">
              <a:solidFill>
                <a:schemeClr val="accent5">
                  <a:lumMod val="50000"/>
                </a:schemeClr>
              </a:solidFill>
              <a:latin typeface="Calibri"/>
              <a:ea typeface="Calibri"/>
            </a:endParaRPr>
          </a:p>
          <a:p>
            <a:r>
              <a:rPr lang="en-US" sz="1700" dirty="0">
                <a:solidFill>
                  <a:schemeClr val="accent5">
                    <a:lumMod val="50000"/>
                  </a:schemeClr>
                </a:solidFill>
                <a:latin typeface="Calibri"/>
                <a:ea typeface="Calibri"/>
                <a:sym typeface="Calibri"/>
              </a:rPr>
              <a:t>Nurses support long-term follow-up studies that balance benefits, costs, and burden of specific assessments, particularly for the participants and their families.</a:t>
            </a:r>
            <a:endParaRPr lang="en-US" sz="1700" dirty="0">
              <a:solidFill>
                <a:schemeClr val="accent5">
                  <a:lumMod val="50000"/>
                </a:schemeClr>
              </a:solidFill>
              <a:latin typeface="Calibri"/>
              <a:ea typeface="Calibri"/>
            </a:endParaRPr>
          </a:p>
          <a:p>
            <a:endParaRPr lang="en-GB" sz="1700" dirty="0">
              <a:solidFill>
                <a:schemeClr val="accent5">
                  <a:lumMod val="50000"/>
                </a:schemeClr>
              </a:solidFill>
              <a:latin typeface="Calibri"/>
              <a:ea typeface="Calibri"/>
            </a:endParaRPr>
          </a:p>
          <a:p>
            <a:r>
              <a:rPr lang="en-US" sz="1700" dirty="0">
                <a:solidFill>
                  <a:schemeClr val="accent5">
                    <a:lumMod val="50000"/>
                  </a:schemeClr>
                </a:solidFill>
                <a:latin typeface="Calibri"/>
                <a:ea typeface="Calibri"/>
                <a:sym typeface="Calibri"/>
              </a:rPr>
              <a:t>Maintaining participation throughout long-term follow-up is critical. Nurses support efforts to optimize retention and minimize disparities with drop-out over long-term studies, particularly among children with adverse outcomes and those from socially disadvantaged backgrounds.</a:t>
            </a:r>
            <a:endParaRPr lang="en-US" sz="1700" dirty="0">
              <a:solidFill>
                <a:schemeClr val="accent5">
                  <a:lumMod val="50000"/>
                </a:schemeClr>
              </a:solidFill>
              <a:latin typeface="Calibri"/>
              <a:ea typeface="Calibri"/>
            </a:endParaRPr>
          </a:p>
          <a:p>
            <a:endParaRPr lang="en-GB" sz="1700" dirty="0">
              <a:solidFill>
                <a:schemeClr val="accent5">
                  <a:lumMod val="50000"/>
                </a:schemeClr>
              </a:solidFill>
              <a:latin typeface="Calibri"/>
              <a:ea typeface="Calibri"/>
            </a:endParaRPr>
          </a:p>
          <a:p>
            <a:r>
              <a:rPr lang="en-US" sz="1700" dirty="0">
                <a:solidFill>
                  <a:schemeClr val="accent5">
                    <a:lumMod val="50000"/>
                  </a:schemeClr>
                </a:solidFill>
                <a:latin typeface="Calibri"/>
                <a:ea typeface="Calibri"/>
                <a:sym typeface="Calibri"/>
              </a:rPr>
              <a:t>There are important benefits to long-term follow-up since the safety and efficacy of a drug or interventions may not be evident for many years. </a:t>
            </a:r>
            <a:endParaRPr lang="en-GB" sz="1700" dirty="0">
              <a:solidFill>
                <a:schemeClr val="accent5">
                  <a:lumMod val="50000"/>
                </a:schemeClr>
              </a:solidFill>
              <a:latin typeface="Calibri"/>
              <a:ea typeface="Calibri"/>
            </a:endParaRPr>
          </a:p>
          <a:p>
            <a:pPr lvl="0" indent="0" algn="l">
              <a:spcAft>
                <a:spcPts val="0"/>
              </a:spcAft>
              <a:buNone/>
            </a:pPr>
            <a:endParaRPr lang="en-GB" sz="1700" dirty="0">
              <a:solidFill>
                <a:schemeClr val="accent5">
                  <a:lumMod val="50000"/>
                </a:schemeClr>
              </a:solidFill>
              <a:latin typeface="Calibri"/>
              <a:ea typeface="Calibri"/>
            </a:endParaRPr>
          </a:p>
          <a:p>
            <a:r>
              <a:rPr lang="en-US" sz="1700" dirty="0">
                <a:solidFill>
                  <a:schemeClr val="accent5">
                    <a:lumMod val="50000"/>
                  </a:schemeClr>
                </a:solidFill>
                <a:latin typeface="Calibri"/>
                <a:ea typeface="Calibri"/>
                <a:sym typeface="Calibri"/>
              </a:rPr>
              <a:t>Suitable tracking and retention strategies are needed to ensure families are adequately informed of the study’s expectations. Nurses could help families understand the importance of long-term follow-up assessments.</a:t>
            </a:r>
            <a:endParaRPr lang="en-US" sz="1700" dirty="0">
              <a:solidFill>
                <a:schemeClr val="accent5">
                  <a:lumMod val="50000"/>
                </a:schemeClr>
              </a:solidFill>
              <a:latin typeface="Calibri"/>
              <a:ea typeface="Calibri"/>
            </a:endParaRPr>
          </a:p>
          <a:p>
            <a:pPr marL="0" lvl="0" indent="0" algn="l">
              <a:lnSpc>
                <a:spcPct val="90000"/>
              </a:lnSpc>
              <a:spcAft>
                <a:spcPts val="0"/>
              </a:spcAft>
              <a:buNone/>
            </a:pPr>
            <a:endParaRPr lang="en-GB" sz="1700" dirty="0">
              <a:solidFill>
                <a:schemeClr val="accent5">
                  <a:lumMod val="50000"/>
                </a:schemeClr>
              </a:solidFill>
              <a:latin typeface="Calibri"/>
              <a:ea typeface="Calibri"/>
              <a:cs typeface="Calibri"/>
            </a:endParaRPr>
          </a:p>
        </p:txBody>
      </p:sp>
      <p:cxnSp>
        <p:nvCxnSpPr>
          <p:cNvPr id="671" name="Google Shape;671;p64"/>
          <p:cNvCxnSpPr/>
          <p:nvPr/>
        </p:nvCxnSpPr>
        <p:spPr>
          <a:xfrm>
            <a:off x="5357550" y="1253500"/>
            <a:ext cx="0" cy="887700"/>
          </a:xfrm>
          <a:prstGeom prst="straightConnector1">
            <a:avLst/>
          </a:prstGeom>
          <a:noFill/>
          <a:ln w="76200" cap="flat" cmpd="sng">
            <a:solidFill>
              <a:schemeClr val="accent5"/>
            </a:solidFill>
            <a:prstDash val="solid"/>
            <a:round/>
            <a:headEnd type="none" w="med" len="med"/>
            <a:tailEnd type="none" w="med" len="med"/>
          </a:ln>
        </p:spPr>
      </p:cxnSp>
      <p:cxnSp>
        <p:nvCxnSpPr>
          <p:cNvPr id="672" name="Google Shape;672;p64"/>
          <p:cNvCxnSpPr/>
          <p:nvPr/>
        </p:nvCxnSpPr>
        <p:spPr>
          <a:xfrm>
            <a:off x="5357550" y="2386975"/>
            <a:ext cx="0" cy="640200"/>
          </a:xfrm>
          <a:prstGeom prst="straightConnector1">
            <a:avLst/>
          </a:prstGeom>
          <a:noFill/>
          <a:ln w="76200" cap="flat" cmpd="sng">
            <a:solidFill>
              <a:schemeClr val="accent5"/>
            </a:solidFill>
            <a:prstDash val="solid"/>
            <a:round/>
            <a:headEnd type="none" w="med" len="med"/>
            <a:tailEnd type="none" w="med" len="med"/>
          </a:ln>
        </p:spPr>
      </p:cxnSp>
      <p:cxnSp>
        <p:nvCxnSpPr>
          <p:cNvPr id="673" name="Google Shape;673;p64"/>
          <p:cNvCxnSpPr/>
          <p:nvPr/>
        </p:nvCxnSpPr>
        <p:spPr>
          <a:xfrm>
            <a:off x="5357550" y="3272950"/>
            <a:ext cx="0" cy="1095300"/>
          </a:xfrm>
          <a:prstGeom prst="straightConnector1">
            <a:avLst/>
          </a:prstGeom>
          <a:noFill/>
          <a:ln w="76200" cap="flat" cmpd="sng">
            <a:solidFill>
              <a:schemeClr val="accent5"/>
            </a:solidFill>
            <a:prstDash val="solid"/>
            <a:round/>
            <a:headEnd type="none" w="med" len="med"/>
            <a:tailEnd type="none" w="med" len="med"/>
          </a:ln>
        </p:spPr>
      </p:cxnSp>
      <p:cxnSp>
        <p:nvCxnSpPr>
          <p:cNvPr id="674" name="Google Shape;674;p64"/>
          <p:cNvCxnSpPr/>
          <p:nvPr/>
        </p:nvCxnSpPr>
        <p:spPr>
          <a:xfrm>
            <a:off x="5357550" y="4614025"/>
            <a:ext cx="0" cy="603000"/>
          </a:xfrm>
          <a:prstGeom prst="straightConnector1">
            <a:avLst/>
          </a:prstGeom>
          <a:noFill/>
          <a:ln w="76200" cap="flat" cmpd="sng">
            <a:solidFill>
              <a:schemeClr val="accent5"/>
            </a:solidFill>
            <a:prstDash val="solid"/>
            <a:round/>
            <a:headEnd type="none" w="med" len="med"/>
            <a:tailEnd type="none" w="med" len="med"/>
          </a:ln>
        </p:spPr>
      </p:cxnSp>
      <p:cxnSp>
        <p:nvCxnSpPr>
          <p:cNvPr id="675" name="Google Shape;675;p64"/>
          <p:cNvCxnSpPr/>
          <p:nvPr/>
        </p:nvCxnSpPr>
        <p:spPr>
          <a:xfrm>
            <a:off x="5357550" y="5483850"/>
            <a:ext cx="0" cy="867900"/>
          </a:xfrm>
          <a:prstGeom prst="straightConnector1">
            <a:avLst/>
          </a:prstGeom>
          <a:noFill/>
          <a:ln w="76200" cap="flat" cmpd="sng">
            <a:solidFill>
              <a:schemeClr val="accent5"/>
            </a:solidFill>
            <a:prstDash val="solid"/>
            <a:round/>
            <a:headEnd type="none" w="med" len="med"/>
            <a:tailEnd type="none" w="med" len="med"/>
          </a:ln>
        </p:spPr>
      </p:cxnSp>
      <p:cxnSp>
        <p:nvCxnSpPr>
          <p:cNvPr id="676" name="Google Shape;676;p64"/>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677" name="Google Shape;677;p64"/>
          <p:cNvPicPr preferRelativeResize="0"/>
          <p:nvPr/>
        </p:nvPicPr>
        <p:blipFill>
          <a:blip r:embed="rId3">
            <a:alphaModFix/>
          </a:blip>
          <a:stretch>
            <a:fillRect/>
          </a:stretch>
        </p:blipFill>
        <p:spPr>
          <a:xfrm>
            <a:off x="152400" y="1045532"/>
            <a:ext cx="5299228" cy="52992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70"/>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Neonatal Seizures</a:t>
            </a:r>
            <a:endParaRPr sz="3200">
              <a:solidFill>
                <a:srgbClr val="0079D7"/>
              </a:solidFill>
              <a:latin typeface="Roboto Black"/>
              <a:ea typeface="Roboto Black"/>
              <a:cs typeface="Roboto Black"/>
              <a:sym typeface="Roboto Black"/>
            </a:endParaRPr>
          </a:p>
        </p:txBody>
      </p:sp>
      <p:cxnSp>
        <p:nvCxnSpPr>
          <p:cNvPr id="739" name="Google Shape;739;p70"/>
          <p:cNvCxnSpPr/>
          <p:nvPr/>
        </p:nvCxnSpPr>
        <p:spPr>
          <a:xfrm>
            <a:off x="5357550" y="1253500"/>
            <a:ext cx="0" cy="887700"/>
          </a:xfrm>
          <a:prstGeom prst="straightConnector1">
            <a:avLst/>
          </a:prstGeom>
          <a:noFill/>
          <a:ln w="76200" cap="flat" cmpd="sng">
            <a:solidFill>
              <a:schemeClr val="accent5"/>
            </a:solidFill>
            <a:prstDash val="solid"/>
            <a:round/>
            <a:headEnd type="none" w="med" len="med"/>
            <a:tailEnd type="none" w="med" len="med"/>
          </a:ln>
        </p:spPr>
      </p:cxnSp>
      <p:cxnSp>
        <p:nvCxnSpPr>
          <p:cNvPr id="740" name="Google Shape;740;p70"/>
          <p:cNvCxnSpPr/>
          <p:nvPr/>
        </p:nvCxnSpPr>
        <p:spPr>
          <a:xfrm>
            <a:off x="5357550" y="2386975"/>
            <a:ext cx="0" cy="640200"/>
          </a:xfrm>
          <a:prstGeom prst="straightConnector1">
            <a:avLst/>
          </a:prstGeom>
          <a:noFill/>
          <a:ln w="76200" cap="flat" cmpd="sng">
            <a:solidFill>
              <a:schemeClr val="accent5"/>
            </a:solidFill>
            <a:prstDash val="solid"/>
            <a:round/>
            <a:headEnd type="none" w="med" len="med"/>
            <a:tailEnd type="none" w="med" len="med"/>
          </a:ln>
        </p:spPr>
      </p:cxnSp>
      <p:cxnSp>
        <p:nvCxnSpPr>
          <p:cNvPr id="741" name="Google Shape;741;p70"/>
          <p:cNvCxnSpPr/>
          <p:nvPr/>
        </p:nvCxnSpPr>
        <p:spPr>
          <a:xfrm>
            <a:off x="5357550" y="3272950"/>
            <a:ext cx="0" cy="1095300"/>
          </a:xfrm>
          <a:prstGeom prst="straightConnector1">
            <a:avLst/>
          </a:prstGeom>
          <a:noFill/>
          <a:ln w="76200" cap="flat" cmpd="sng">
            <a:solidFill>
              <a:schemeClr val="accent5"/>
            </a:solidFill>
            <a:prstDash val="solid"/>
            <a:round/>
            <a:headEnd type="none" w="med" len="med"/>
            <a:tailEnd type="none" w="med" len="med"/>
          </a:ln>
        </p:spPr>
      </p:cxnSp>
      <p:cxnSp>
        <p:nvCxnSpPr>
          <p:cNvPr id="742" name="Google Shape;742;p70"/>
          <p:cNvCxnSpPr/>
          <p:nvPr/>
        </p:nvCxnSpPr>
        <p:spPr>
          <a:xfrm>
            <a:off x="5357550" y="4614025"/>
            <a:ext cx="0" cy="603000"/>
          </a:xfrm>
          <a:prstGeom prst="straightConnector1">
            <a:avLst/>
          </a:prstGeom>
          <a:noFill/>
          <a:ln w="76200" cap="flat" cmpd="sng">
            <a:solidFill>
              <a:schemeClr val="accent5"/>
            </a:solidFill>
            <a:prstDash val="solid"/>
            <a:round/>
            <a:headEnd type="none" w="med" len="med"/>
            <a:tailEnd type="none" w="med" len="med"/>
          </a:ln>
        </p:spPr>
      </p:cxnSp>
      <p:cxnSp>
        <p:nvCxnSpPr>
          <p:cNvPr id="743" name="Google Shape;743;p70"/>
          <p:cNvCxnSpPr/>
          <p:nvPr/>
        </p:nvCxnSpPr>
        <p:spPr>
          <a:xfrm>
            <a:off x="5357550" y="5483850"/>
            <a:ext cx="0" cy="867900"/>
          </a:xfrm>
          <a:prstGeom prst="straightConnector1">
            <a:avLst/>
          </a:prstGeom>
          <a:noFill/>
          <a:ln w="76200" cap="flat" cmpd="sng">
            <a:solidFill>
              <a:schemeClr val="accent5"/>
            </a:solidFill>
            <a:prstDash val="solid"/>
            <a:round/>
            <a:headEnd type="none" w="med" len="med"/>
            <a:tailEnd type="none" w="med" len="med"/>
          </a:ln>
        </p:spPr>
      </p:cxnSp>
      <p:cxnSp>
        <p:nvCxnSpPr>
          <p:cNvPr id="744" name="Google Shape;744;p70"/>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745" name="Google Shape;745;p70"/>
          <p:cNvPicPr preferRelativeResize="0"/>
          <p:nvPr/>
        </p:nvPicPr>
        <p:blipFill rotWithShape="1">
          <a:blip r:embed="rId3">
            <a:alphaModFix/>
          </a:blip>
          <a:srcRect l="13607" t="9510" r="16894"/>
          <a:stretch/>
        </p:blipFill>
        <p:spPr>
          <a:xfrm>
            <a:off x="622675" y="1259663"/>
            <a:ext cx="3933777" cy="5121875"/>
          </a:xfrm>
          <a:prstGeom prst="rect">
            <a:avLst/>
          </a:prstGeom>
          <a:noFill/>
          <a:ln>
            <a:noFill/>
          </a:ln>
        </p:spPr>
      </p:pic>
      <p:sp>
        <p:nvSpPr>
          <p:cNvPr id="746" name="Google Shape;746;p70"/>
          <p:cNvSpPr txBox="1"/>
          <p:nvPr/>
        </p:nvSpPr>
        <p:spPr>
          <a:xfrm>
            <a:off x="5496050" y="1126900"/>
            <a:ext cx="6288000" cy="5387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300" b="1" dirty="0">
                <a:solidFill>
                  <a:srgbClr val="0B5394"/>
                </a:solidFill>
                <a:latin typeface="Calibri"/>
                <a:ea typeface="Calibri"/>
                <a:cs typeface="Calibri"/>
                <a:sym typeface="Calibri"/>
              </a:rPr>
              <a:t>Nurses played a key role in the development and review of this document, and nurses are often the initial members to recognize neonatal seizures, thus nurses support the following​:</a:t>
            </a:r>
            <a:endParaRPr sz="1300" b="1" dirty="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endParaRPr sz="13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300" dirty="0">
                <a:solidFill>
                  <a:srgbClr val="0B5394"/>
                </a:solidFill>
                <a:latin typeface="Calibri"/>
                <a:ea typeface="Calibri"/>
                <a:cs typeface="Calibri"/>
                <a:sym typeface="Calibri"/>
              </a:rPr>
              <a:t>Seizures in neonates present a significant burden with occurrence of seizures at about 3/1000 live births.​</a:t>
            </a:r>
            <a:endParaRPr sz="1300" dirty="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3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300" dirty="0">
                <a:solidFill>
                  <a:srgbClr val="0B5394"/>
                </a:solidFill>
                <a:latin typeface="Calibri"/>
                <a:ea typeface="Calibri"/>
                <a:cs typeface="Calibri"/>
                <a:sym typeface="Calibri"/>
              </a:rPr>
              <a:t>Seizures in neonates have multiple </a:t>
            </a:r>
            <a:r>
              <a:rPr lang="en-GB" sz="1300" dirty="0" err="1">
                <a:solidFill>
                  <a:srgbClr val="0B5394"/>
                </a:solidFill>
                <a:latin typeface="Calibri"/>
                <a:ea typeface="Calibri"/>
                <a:cs typeface="Calibri"/>
                <a:sym typeface="Calibri"/>
              </a:rPr>
              <a:t>etiologies</a:t>
            </a:r>
            <a:r>
              <a:rPr lang="en-GB" sz="1300" dirty="0">
                <a:solidFill>
                  <a:srgbClr val="0B5394"/>
                </a:solidFill>
                <a:latin typeface="Calibri"/>
                <a:ea typeface="Calibri"/>
                <a:cs typeface="Calibri"/>
                <a:sym typeface="Calibri"/>
              </a:rPr>
              <a:t> making a single treatment less likely to be effective and must be considered in relationship to neurologic outcomes.​</a:t>
            </a:r>
            <a:endParaRPr sz="1300" dirty="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3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300" dirty="0">
                <a:solidFill>
                  <a:srgbClr val="0B5394"/>
                </a:solidFill>
                <a:latin typeface="Calibri"/>
                <a:ea typeface="Calibri"/>
                <a:cs typeface="Calibri"/>
                <a:sym typeface="Calibri"/>
              </a:rPr>
              <a:t>Alternative trial designs that serve to answer the research question are preferred as these alternative designs will require the </a:t>
            </a:r>
            <a:r>
              <a:rPr lang="en-GB" sz="1300" dirty="0" err="1">
                <a:solidFill>
                  <a:srgbClr val="0B5394"/>
                </a:solidFill>
                <a:latin typeface="Calibri"/>
                <a:ea typeface="Calibri"/>
                <a:cs typeface="Calibri"/>
                <a:sym typeface="Calibri"/>
              </a:rPr>
              <a:t>enrollment</a:t>
            </a:r>
            <a:r>
              <a:rPr lang="en-GB" sz="1300" dirty="0">
                <a:solidFill>
                  <a:srgbClr val="0B5394"/>
                </a:solidFill>
                <a:latin typeface="Calibri"/>
                <a:ea typeface="Calibri"/>
                <a:cs typeface="Calibri"/>
                <a:sym typeface="Calibri"/>
              </a:rPr>
              <a:t> of fewer subjects reaching the outcome in a timely manner.​</a:t>
            </a:r>
            <a:endParaRPr sz="1300" dirty="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300">
              <a:solidFill>
                <a:srgbClr val="0B5394"/>
              </a:solidFill>
              <a:latin typeface="Calibri"/>
              <a:ea typeface="Calibri"/>
              <a:cs typeface="Calibri"/>
              <a:sym typeface="Calibri"/>
            </a:endParaRPr>
          </a:p>
          <a:p>
            <a:r>
              <a:rPr lang="en-GB" sz="1300" dirty="0">
                <a:solidFill>
                  <a:srgbClr val="0B5394"/>
                </a:solidFill>
                <a:latin typeface="Calibri"/>
                <a:ea typeface="Calibri"/>
                <a:cs typeface="Calibri"/>
                <a:sym typeface="Calibri"/>
              </a:rPr>
              <a:t>Several specific challenges exist in researching ASDs in neonates.  While these challenges exist, they must be balanced with exposure to non-validated therapies.</a:t>
            </a:r>
            <a:endParaRPr sz="1300" dirty="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300">
              <a:solidFill>
                <a:srgbClr val="0B5394"/>
              </a:solidFill>
              <a:latin typeface="Calibri"/>
              <a:ea typeface="Calibri"/>
              <a:cs typeface="Calibri"/>
              <a:sym typeface="Calibri"/>
            </a:endParaRPr>
          </a:p>
          <a:p>
            <a:r>
              <a:rPr lang="en-GB" sz="1300" dirty="0">
                <a:solidFill>
                  <a:srgbClr val="0B5394"/>
                </a:solidFill>
                <a:latin typeface="Calibri"/>
                <a:ea typeface="Calibri"/>
                <a:cs typeface="Calibri"/>
                <a:sym typeface="Calibri"/>
              </a:rPr>
              <a:t>It is recognized that there are consent challenges to trials designed to study seizures in neonates.  Nurses agree that parental consent is critical and support remote consenting that will accomplish timely </a:t>
            </a:r>
            <a:r>
              <a:rPr lang="en-GB" sz="1300" dirty="0" err="1">
                <a:solidFill>
                  <a:srgbClr val="0B5394"/>
                </a:solidFill>
                <a:latin typeface="Calibri"/>
                <a:ea typeface="Calibri"/>
                <a:cs typeface="Calibri"/>
                <a:sym typeface="Calibri"/>
              </a:rPr>
              <a:t>enrollment</a:t>
            </a:r>
            <a:r>
              <a:rPr lang="en-GB" sz="1300" dirty="0">
                <a:solidFill>
                  <a:srgbClr val="0B5394"/>
                </a:solidFill>
                <a:latin typeface="Calibri"/>
                <a:ea typeface="Calibri"/>
                <a:cs typeface="Calibri"/>
                <a:sym typeface="Calibri"/>
              </a:rPr>
              <a:t> while adequately informing parents.​</a:t>
            </a:r>
            <a:endParaRPr sz="1300" dirty="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3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300" dirty="0">
                <a:solidFill>
                  <a:srgbClr val="0B5394"/>
                </a:solidFill>
                <a:latin typeface="Calibri"/>
                <a:ea typeface="Calibri"/>
                <a:cs typeface="Calibri"/>
                <a:sym typeface="Calibri"/>
              </a:rPr>
              <a:t>Nurses support avoiding unnecessary/excessive blood sampling in this population and support the use of non-invasive biomarkers to establish drug safety whenever possible ​</a:t>
            </a:r>
            <a:endParaRPr sz="1300" dirty="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3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300" dirty="0">
                <a:solidFill>
                  <a:srgbClr val="0B5394"/>
                </a:solidFill>
                <a:latin typeface="Calibri"/>
                <a:ea typeface="Calibri"/>
                <a:cs typeface="Calibri"/>
                <a:sym typeface="Calibri"/>
              </a:rPr>
              <a:t>Nurses support clear dosing administration guidelines and dose formulation as outlined in Appendix 2 of the supplementary materials.</a:t>
            </a:r>
            <a:r>
              <a:rPr lang="en-GB" sz="1300" b="1" dirty="0">
                <a:solidFill>
                  <a:srgbClr val="0B5394"/>
                </a:solidFill>
                <a:latin typeface="Calibri"/>
                <a:ea typeface="Calibri"/>
                <a:cs typeface="Calibri"/>
                <a:sym typeface="Calibri"/>
              </a:rPr>
              <a:t>​</a:t>
            </a:r>
            <a:endParaRPr sz="13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Path-PSTC-Widescree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4</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C-Path-PSTC-Widescreen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50</cp:revision>
  <dcterms:modified xsi:type="dcterms:W3CDTF">2021-10-17T05:55:01Z</dcterms:modified>
</cp:coreProperties>
</file>