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Lst>
  <p:notesMasterIdLst>
    <p:notesMasterId r:id="rId6"/>
  </p:notesMasterIdLst>
  <p:sldIdLst>
    <p:sldId id="256" r:id="rId2"/>
    <p:sldId id="259" r:id="rId3"/>
    <p:sldId id="265" r:id="rId4"/>
    <p:sldId id="271" r:id="rId5"/>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Roboto Black" panose="02000000000000000000" pitchFamily="2" charset="0"/>
      <p:bold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E2D3D7-727F-51FC-2186-508FE668D091}" v="38" dt="2021-10-14T22:53:12.453"/>
    <p1510:client id="{6627B672-C324-0F05-2D3E-18D48344A137}" v="27" dt="2021-10-17T05:59:18.126"/>
    <p1510:client id="{975C6ED4-DDDD-B2F9-DCE0-C528D5CDBED3}" v="88" dt="2021-10-08T18:15:57.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f50c0b1c6a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gf50c0b1c6a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f6e1519b2f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Neonatologists/Physicians would use this slide for the NAESS paper</a:t>
            </a:r>
            <a:endParaRPr/>
          </a:p>
        </p:txBody>
      </p:sp>
      <p:sp>
        <p:nvSpPr>
          <p:cNvPr id="611" name="Google Shape;611;gf6e1519b2f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Neonatologists/Physicians would use this slide for the LTO paper</a:t>
            </a:r>
            <a:endParaRPr/>
          </a:p>
        </p:txBody>
      </p:sp>
      <p:sp>
        <p:nvSpPr>
          <p:cNvPr id="680" name="Google Shape;6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f6e1519b2f_0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Physicians would use this slide for neonatal seizures paper</a:t>
            </a:r>
            <a:endParaRPr/>
          </a:p>
        </p:txBody>
      </p:sp>
      <p:sp>
        <p:nvSpPr>
          <p:cNvPr id="749" name="Google Shape;749;gf6e1519b2f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9.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C - Title Slide">
  <p:cSld name="INC - Title Slide">
    <p:spTree>
      <p:nvGrpSpPr>
        <p:cNvPr id="1" name="Shape 14"/>
        <p:cNvGrpSpPr/>
        <p:nvPr/>
      </p:nvGrpSpPr>
      <p:grpSpPr>
        <a:xfrm>
          <a:off x="0" y="0"/>
          <a:ext cx="0" cy="0"/>
          <a:chOff x="0" y="0"/>
          <a:chExt cx="0" cy="0"/>
        </a:xfrm>
      </p:grpSpPr>
      <p:pic>
        <p:nvPicPr>
          <p:cNvPr id="15" name="Google Shape;15;p2" descr="Logo, company name&#10;&#10;Description automatically generated"/>
          <p:cNvPicPr preferRelativeResize="0"/>
          <p:nvPr/>
        </p:nvPicPr>
        <p:blipFill rotWithShape="1">
          <a:blip r:embed="rId2">
            <a:alphaModFix/>
          </a:blip>
          <a:srcRect/>
          <a:stretch/>
        </p:blipFill>
        <p:spPr>
          <a:xfrm>
            <a:off x="8384176" y="5915249"/>
            <a:ext cx="1219460" cy="726393"/>
          </a:xfrm>
          <a:prstGeom prst="rect">
            <a:avLst/>
          </a:prstGeom>
          <a:noFill/>
          <a:ln>
            <a:noFill/>
          </a:ln>
        </p:spPr>
      </p:pic>
      <p:pic>
        <p:nvPicPr>
          <p:cNvPr id="16" name="Google Shape;16;p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7" name="Google Shape;17;p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8" name="Google Shape;18;p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9" name="Google Shape;19;p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2" name="Google Shape;22;p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3" name="Google Shape;23;p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4" name="Google Shape;24;p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 name="Google Shape;26;p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27" name="Google Shape;27;p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PAD - Content Slide">
  <p:cSld name="CPAD - Content Slide">
    <p:spTree>
      <p:nvGrpSpPr>
        <p:cNvPr id="1" name="Shape 110"/>
        <p:cNvGrpSpPr/>
        <p:nvPr/>
      </p:nvGrpSpPr>
      <p:grpSpPr>
        <a:xfrm>
          <a:off x="0" y="0"/>
          <a:ext cx="0" cy="0"/>
          <a:chOff x="0" y="0"/>
          <a:chExt cx="0" cy="0"/>
        </a:xfrm>
      </p:grpSpPr>
      <p:pic>
        <p:nvPicPr>
          <p:cNvPr id="111" name="Google Shape;111;p11" descr="A picture containing text, sign&#10;&#10;Description automatically generated"/>
          <p:cNvPicPr preferRelativeResize="0"/>
          <p:nvPr/>
        </p:nvPicPr>
        <p:blipFill rotWithShape="1">
          <a:blip r:embed="rId2">
            <a:alphaModFix/>
          </a:blip>
          <a:srcRect/>
          <a:stretch/>
        </p:blipFill>
        <p:spPr>
          <a:xfrm>
            <a:off x="10459935" y="152414"/>
            <a:ext cx="1109402" cy="715044"/>
          </a:xfrm>
          <a:prstGeom prst="rect">
            <a:avLst/>
          </a:prstGeom>
          <a:noFill/>
          <a:ln>
            <a:noFill/>
          </a:ln>
        </p:spPr>
      </p:pic>
      <p:sp>
        <p:nvSpPr>
          <p:cNvPr id="112" name="Google Shape;112;p1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14" name="Google Shape;114;p1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15" name="Google Shape;115;p1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6" name="Google Shape;116;p1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PP - Title Slide">
  <p:cSld name="CPP - Title Slide">
    <p:spTree>
      <p:nvGrpSpPr>
        <p:cNvPr id="1" name="Shape 117"/>
        <p:cNvGrpSpPr/>
        <p:nvPr/>
      </p:nvGrpSpPr>
      <p:grpSpPr>
        <a:xfrm>
          <a:off x="0" y="0"/>
          <a:ext cx="0" cy="0"/>
          <a:chOff x="0" y="0"/>
          <a:chExt cx="0" cy="0"/>
        </a:xfrm>
      </p:grpSpPr>
      <p:pic>
        <p:nvPicPr>
          <p:cNvPr id="118" name="Google Shape;118;p12"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119" name="Google Shape;119;p1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20" name="Google Shape;120;p1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21" name="Google Shape;121;p1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22" name="Google Shape;122;p1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3" name="Google Shape;123;p12"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124" name="Google Shape;124;p1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25" name="Google Shape;125;p1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26" name="Google Shape;126;p1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1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8" name="Google Shape;128;p12"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129" name="Google Shape;129;p12" descr="A picture containing text, sign&#10;&#10;Description automatically generated"/>
          <p:cNvPicPr preferRelativeResize="0"/>
          <p:nvPr/>
        </p:nvPicPr>
        <p:blipFill rotWithShape="1">
          <a:blip r:embed="rId4">
            <a:alphaModFix/>
          </a:blip>
          <a:srcRect/>
          <a:stretch/>
        </p:blipFill>
        <p:spPr>
          <a:xfrm>
            <a:off x="8673325" y="5912242"/>
            <a:ext cx="933303" cy="726392"/>
          </a:xfrm>
          <a:prstGeom prst="rect">
            <a:avLst/>
          </a:prstGeom>
          <a:noFill/>
          <a:ln>
            <a:noFill/>
          </a:ln>
        </p:spPr>
      </p:pic>
      <p:sp>
        <p:nvSpPr>
          <p:cNvPr id="130" name="Google Shape;130;p1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PP - Content Slide">
  <p:cSld name="CPP - Content Slide">
    <p:spTree>
      <p:nvGrpSpPr>
        <p:cNvPr id="1" name="Shape 131"/>
        <p:cNvGrpSpPr/>
        <p:nvPr/>
      </p:nvGrpSpPr>
      <p:grpSpPr>
        <a:xfrm>
          <a:off x="0" y="0"/>
          <a:ext cx="0" cy="0"/>
          <a:chOff x="0" y="0"/>
          <a:chExt cx="0" cy="0"/>
        </a:xfrm>
      </p:grpSpPr>
      <p:pic>
        <p:nvPicPr>
          <p:cNvPr id="132" name="Google Shape;132;p13" descr="Text&#10;&#10;Description automatically generated with low confidence"/>
          <p:cNvPicPr preferRelativeResize="0"/>
          <p:nvPr/>
        </p:nvPicPr>
        <p:blipFill rotWithShape="1">
          <a:blip r:embed="rId2">
            <a:alphaModFix/>
          </a:blip>
          <a:srcRect/>
          <a:stretch/>
        </p:blipFill>
        <p:spPr>
          <a:xfrm>
            <a:off x="10459945" y="152420"/>
            <a:ext cx="1109392" cy="715038"/>
          </a:xfrm>
          <a:prstGeom prst="rect">
            <a:avLst/>
          </a:prstGeom>
          <a:noFill/>
          <a:ln>
            <a:noFill/>
          </a:ln>
        </p:spPr>
      </p:pic>
      <p:sp>
        <p:nvSpPr>
          <p:cNvPr id="133" name="Google Shape;133;p1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35" name="Google Shape;135;p1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36" name="Google Shape;136;p1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7" name="Google Shape;137;p1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P-SCD - Title Slide">
  <p:cSld name="CP-SCD - Title Slide">
    <p:spTree>
      <p:nvGrpSpPr>
        <p:cNvPr id="1" name="Shape 138"/>
        <p:cNvGrpSpPr/>
        <p:nvPr/>
      </p:nvGrpSpPr>
      <p:grpSpPr>
        <a:xfrm>
          <a:off x="0" y="0"/>
          <a:ext cx="0" cy="0"/>
          <a:chOff x="0" y="0"/>
          <a:chExt cx="0" cy="0"/>
        </a:xfrm>
      </p:grpSpPr>
      <p:pic>
        <p:nvPicPr>
          <p:cNvPr id="139" name="Google Shape;139;p14" descr="A picture containing text, sign&#10;&#10;Description automatically generated"/>
          <p:cNvPicPr preferRelativeResize="0"/>
          <p:nvPr/>
        </p:nvPicPr>
        <p:blipFill rotWithShape="1">
          <a:blip r:embed="rId2">
            <a:alphaModFix/>
          </a:blip>
          <a:srcRect/>
          <a:stretch/>
        </p:blipFill>
        <p:spPr>
          <a:xfrm>
            <a:off x="8399747" y="5912240"/>
            <a:ext cx="1203889" cy="730300"/>
          </a:xfrm>
          <a:prstGeom prst="rect">
            <a:avLst/>
          </a:prstGeom>
          <a:noFill/>
          <a:ln>
            <a:noFill/>
          </a:ln>
        </p:spPr>
      </p:pic>
      <p:pic>
        <p:nvPicPr>
          <p:cNvPr id="140" name="Google Shape;140;p1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41" name="Google Shape;141;p1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42" name="Google Shape;142;p1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43" name="Google Shape;143;p1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4" name="Google Shape;144;p1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5" name="Google Shape;145;p1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46" name="Google Shape;146;p1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47" name="Google Shape;147;p1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48" name="Google Shape;148;p1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0" name="Google Shape;150;p14"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151" name="Google Shape;151;p1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P-SCD - Content Slide">
  <p:cSld name="CP-SCD - Content Slide">
    <p:spTree>
      <p:nvGrpSpPr>
        <p:cNvPr id="1" name="Shape 152"/>
        <p:cNvGrpSpPr/>
        <p:nvPr/>
      </p:nvGrpSpPr>
      <p:grpSpPr>
        <a:xfrm>
          <a:off x="0" y="0"/>
          <a:ext cx="0" cy="0"/>
          <a:chOff x="0" y="0"/>
          <a:chExt cx="0" cy="0"/>
        </a:xfrm>
      </p:grpSpPr>
      <p:pic>
        <p:nvPicPr>
          <p:cNvPr id="153" name="Google Shape;153;p15"/>
          <p:cNvPicPr preferRelativeResize="0"/>
          <p:nvPr/>
        </p:nvPicPr>
        <p:blipFill rotWithShape="1">
          <a:blip r:embed="rId2">
            <a:alphaModFix/>
          </a:blip>
          <a:srcRect/>
          <a:stretch/>
        </p:blipFill>
        <p:spPr>
          <a:xfrm>
            <a:off x="10459952" y="152414"/>
            <a:ext cx="1109385" cy="715033"/>
          </a:xfrm>
          <a:prstGeom prst="rect">
            <a:avLst/>
          </a:prstGeom>
          <a:noFill/>
          <a:ln>
            <a:noFill/>
          </a:ln>
        </p:spPr>
      </p:pic>
      <p:sp>
        <p:nvSpPr>
          <p:cNvPr id="154" name="Google Shape;154;p1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56" name="Google Shape;156;p1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57" name="Google Shape;157;p1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58" name="Google Shape;158;p1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PTR - Title Slide">
  <p:cSld name="CPTR - Title Slide">
    <p:spTree>
      <p:nvGrpSpPr>
        <p:cNvPr id="1" name="Shape 159"/>
        <p:cNvGrpSpPr/>
        <p:nvPr/>
      </p:nvGrpSpPr>
      <p:grpSpPr>
        <a:xfrm>
          <a:off x="0" y="0"/>
          <a:ext cx="0" cy="0"/>
          <a:chOff x="0" y="0"/>
          <a:chExt cx="0" cy="0"/>
        </a:xfrm>
      </p:grpSpPr>
      <p:pic>
        <p:nvPicPr>
          <p:cNvPr id="160" name="Google Shape;160;p16" descr="Text&#10;&#10;Description automatically generated with medium confidence"/>
          <p:cNvPicPr preferRelativeResize="0"/>
          <p:nvPr/>
        </p:nvPicPr>
        <p:blipFill rotWithShape="1">
          <a:blip r:embed="rId2">
            <a:alphaModFix/>
          </a:blip>
          <a:srcRect/>
          <a:stretch/>
        </p:blipFill>
        <p:spPr>
          <a:xfrm>
            <a:off x="6764594" y="5962451"/>
            <a:ext cx="2839042" cy="590297"/>
          </a:xfrm>
          <a:prstGeom prst="rect">
            <a:avLst/>
          </a:prstGeom>
          <a:noFill/>
          <a:ln>
            <a:noFill/>
          </a:ln>
        </p:spPr>
      </p:pic>
      <p:pic>
        <p:nvPicPr>
          <p:cNvPr id="161" name="Google Shape;161;p1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62" name="Google Shape;162;p1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63" name="Google Shape;163;p1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64" name="Google Shape;164;p1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5" name="Google Shape;165;p1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6" name="Google Shape;166;p1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67" name="Google Shape;167;p1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68" name="Google Shape;168;p1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69" name="Google Shape;169;p1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1" name="Google Shape;171;p16"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172" name="Google Shape;172;p1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PTR - Content Slide">
  <p:cSld name="CPTR - Content Slide">
    <p:spTree>
      <p:nvGrpSpPr>
        <p:cNvPr id="1" name="Shape 173"/>
        <p:cNvGrpSpPr/>
        <p:nvPr/>
      </p:nvGrpSpPr>
      <p:grpSpPr>
        <a:xfrm>
          <a:off x="0" y="0"/>
          <a:ext cx="0" cy="0"/>
          <a:chOff x="0" y="0"/>
          <a:chExt cx="0" cy="0"/>
        </a:xfrm>
      </p:grpSpPr>
      <p:sp>
        <p:nvSpPr>
          <p:cNvPr id="174" name="Google Shape;174;p17"/>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76" name="Google Shape;176;p1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77" name="Google Shape;177;p1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78" name="Google Shape;178;p1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pic>
        <p:nvPicPr>
          <p:cNvPr id="179" name="Google Shape;179;p17" descr="Logo&#10;&#10;Description automatically generated"/>
          <p:cNvPicPr preferRelativeResize="0"/>
          <p:nvPr/>
        </p:nvPicPr>
        <p:blipFill rotWithShape="1">
          <a:blip r:embed="rId2">
            <a:alphaModFix/>
          </a:blip>
          <a:srcRect/>
          <a:stretch/>
        </p:blipFill>
        <p:spPr>
          <a:xfrm>
            <a:off x="10225860" y="249117"/>
            <a:ext cx="1318380" cy="49084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PTA - Title Slide">
  <p:cSld name="CPTA - Title Slide">
    <p:spTree>
      <p:nvGrpSpPr>
        <p:cNvPr id="1" name="Shape 180"/>
        <p:cNvGrpSpPr/>
        <p:nvPr/>
      </p:nvGrpSpPr>
      <p:grpSpPr>
        <a:xfrm>
          <a:off x="0" y="0"/>
          <a:ext cx="0" cy="0"/>
          <a:chOff x="0" y="0"/>
          <a:chExt cx="0" cy="0"/>
        </a:xfrm>
      </p:grpSpPr>
      <p:pic>
        <p:nvPicPr>
          <p:cNvPr id="181" name="Google Shape;181;p18" descr="Logo&#10;&#10;Description automatically generated with low confidence"/>
          <p:cNvPicPr preferRelativeResize="0"/>
          <p:nvPr/>
        </p:nvPicPr>
        <p:blipFill rotWithShape="1">
          <a:blip r:embed="rId2">
            <a:alphaModFix/>
          </a:blip>
          <a:srcRect/>
          <a:stretch/>
        </p:blipFill>
        <p:spPr>
          <a:xfrm>
            <a:off x="8198141" y="5912240"/>
            <a:ext cx="1405495" cy="733882"/>
          </a:xfrm>
          <a:prstGeom prst="rect">
            <a:avLst/>
          </a:prstGeom>
          <a:noFill/>
          <a:ln>
            <a:noFill/>
          </a:ln>
        </p:spPr>
      </p:pic>
      <p:pic>
        <p:nvPicPr>
          <p:cNvPr id="182" name="Google Shape;182;p1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83" name="Google Shape;183;p1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84" name="Google Shape;184;p1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85" name="Google Shape;185;p1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6" name="Google Shape;186;p1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7" name="Google Shape;187;p1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88" name="Google Shape;188;p1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89" name="Google Shape;189;p1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90" name="Google Shape;190;p1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2" name="Google Shape;192;p1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193" name="Google Shape;193;p1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PTA - Content Slide">
  <p:cSld name="CPTA - Content Slide">
    <p:spTree>
      <p:nvGrpSpPr>
        <p:cNvPr id="1" name="Shape 194"/>
        <p:cNvGrpSpPr/>
        <p:nvPr/>
      </p:nvGrpSpPr>
      <p:grpSpPr>
        <a:xfrm>
          <a:off x="0" y="0"/>
          <a:ext cx="0" cy="0"/>
          <a:chOff x="0" y="0"/>
          <a:chExt cx="0" cy="0"/>
        </a:xfrm>
      </p:grpSpPr>
      <p:pic>
        <p:nvPicPr>
          <p:cNvPr id="195" name="Google Shape;195;p19" descr="A picture containing text, sign&#10;&#10;Description automatically generated"/>
          <p:cNvPicPr preferRelativeResize="0"/>
          <p:nvPr/>
        </p:nvPicPr>
        <p:blipFill rotWithShape="1">
          <a:blip r:embed="rId2">
            <a:alphaModFix/>
          </a:blip>
          <a:srcRect/>
          <a:stretch/>
        </p:blipFill>
        <p:spPr>
          <a:xfrm>
            <a:off x="10342946" y="147653"/>
            <a:ext cx="1226391" cy="715033"/>
          </a:xfrm>
          <a:prstGeom prst="rect">
            <a:avLst/>
          </a:prstGeom>
          <a:noFill/>
          <a:ln>
            <a:noFill/>
          </a:ln>
        </p:spPr>
      </p:pic>
      <p:sp>
        <p:nvSpPr>
          <p:cNvPr id="196" name="Google Shape;196;p1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98" name="Google Shape;198;p1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99" name="Google Shape;199;p1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00" name="Google Shape;200;p1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DRC - Title Slide">
  <p:cSld name="CDRC - Title Slide">
    <p:spTree>
      <p:nvGrpSpPr>
        <p:cNvPr id="1" name="Shape 201"/>
        <p:cNvGrpSpPr/>
        <p:nvPr/>
      </p:nvGrpSpPr>
      <p:grpSpPr>
        <a:xfrm>
          <a:off x="0" y="0"/>
          <a:ext cx="0" cy="0"/>
          <a:chOff x="0" y="0"/>
          <a:chExt cx="0" cy="0"/>
        </a:xfrm>
      </p:grpSpPr>
      <p:pic>
        <p:nvPicPr>
          <p:cNvPr id="202" name="Google Shape;202;p20"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203" name="Google Shape;203;p2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04" name="Google Shape;204;p2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05" name="Google Shape;205;p2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6" name="Google Shape;206;p2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7" name="Google Shape;207;p20"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208" name="Google Shape;208;p2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09" name="Google Shape;209;p2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10" name="Google Shape;210;p2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Google Shape;211;p2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2" name="Google Shape;212;p20"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213" name="Google Shape;213;p20" descr="Logo, company name&#10;&#10;Description automatically generated"/>
          <p:cNvPicPr preferRelativeResize="0"/>
          <p:nvPr/>
        </p:nvPicPr>
        <p:blipFill rotWithShape="1">
          <a:blip r:embed="rId4">
            <a:alphaModFix/>
          </a:blip>
          <a:srcRect/>
          <a:stretch/>
        </p:blipFill>
        <p:spPr>
          <a:xfrm>
            <a:off x="8367660" y="5907759"/>
            <a:ext cx="1235976" cy="736231"/>
          </a:xfrm>
          <a:prstGeom prst="rect">
            <a:avLst/>
          </a:prstGeom>
          <a:noFill/>
          <a:ln>
            <a:noFill/>
          </a:ln>
        </p:spPr>
      </p:pic>
      <p:sp>
        <p:nvSpPr>
          <p:cNvPr id="214" name="Google Shape;214;p2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C - Content Slide">
  <p:cSld name="INC - Content Slide">
    <p:spTree>
      <p:nvGrpSpPr>
        <p:cNvPr id="1" name="Shape 28"/>
        <p:cNvGrpSpPr/>
        <p:nvPr/>
      </p:nvGrpSpPr>
      <p:grpSpPr>
        <a:xfrm>
          <a:off x="0" y="0"/>
          <a:ext cx="0" cy="0"/>
          <a:chOff x="0" y="0"/>
          <a:chExt cx="0" cy="0"/>
        </a:xfrm>
      </p:grpSpPr>
      <p:pic>
        <p:nvPicPr>
          <p:cNvPr id="29" name="Google Shape;29;p3" descr="Text&#10;&#10;Description automatically generated with medium confidence"/>
          <p:cNvPicPr preferRelativeResize="0"/>
          <p:nvPr/>
        </p:nvPicPr>
        <p:blipFill rotWithShape="1">
          <a:blip r:embed="rId2">
            <a:alphaModFix/>
          </a:blip>
          <a:srcRect/>
          <a:stretch/>
        </p:blipFill>
        <p:spPr>
          <a:xfrm>
            <a:off x="10459962" y="136525"/>
            <a:ext cx="1109375" cy="715027"/>
          </a:xfrm>
          <a:prstGeom prst="rect">
            <a:avLst/>
          </a:prstGeom>
          <a:noFill/>
          <a:ln>
            <a:noFill/>
          </a:ln>
        </p:spPr>
      </p:pic>
      <p:sp>
        <p:nvSpPr>
          <p:cNvPr id="30" name="Google Shape;30;p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2" name="Google Shape;32;p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3" name="Google Shape;33;p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4" name="Google Shape;34;p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DRC - Content Slide">
  <p:cSld name="CDRC - Content Slide">
    <p:spTree>
      <p:nvGrpSpPr>
        <p:cNvPr id="1" name="Shape 215"/>
        <p:cNvGrpSpPr/>
        <p:nvPr/>
      </p:nvGrpSpPr>
      <p:grpSpPr>
        <a:xfrm>
          <a:off x="0" y="0"/>
          <a:ext cx="0" cy="0"/>
          <a:chOff x="0" y="0"/>
          <a:chExt cx="0" cy="0"/>
        </a:xfrm>
      </p:grpSpPr>
      <p:sp>
        <p:nvSpPr>
          <p:cNvPr id="216" name="Google Shape;216;p2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18" name="Google Shape;218;p2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219" name="Google Shape;219;p2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20" name="Google Shape;220;p2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pic>
        <p:nvPicPr>
          <p:cNvPr id="221" name="Google Shape;221;p21" descr="A picture containing text, sign&#10;&#10;Description automatically generated"/>
          <p:cNvPicPr preferRelativeResize="0"/>
          <p:nvPr/>
        </p:nvPicPr>
        <p:blipFill rotWithShape="1">
          <a:blip r:embed="rId2">
            <a:alphaModFix/>
          </a:blip>
          <a:srcRect/>
          <a:stretch/>
        </p:blipFill>
        <p:spPr>
          <a:xfrm>
            <a:off x="10464288" y="147652"/>
            <a:ext cx="1105049" cy="7150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CC - Title Slide">
  <p:cSld name="DCC - Title Slide">
    <p:spTree>
      <p:nvGrpSpPr>
        <p:cNvPr id="1" name="Shape 222"/>
        <p:cNvGrpSpPr/>
        <p:nvPr/>
      </p:nvGrpSpPr>
      <p:grpSpPr>
        <a:xfrm>
          <a:off x="0" y="0"/>
          <a:ext cx="0" cy="0"/>
          <a:chOff x="0" y="0"/>
          <a:chExt cx="0" cy="0"/>
        </a:xfrm>
      </p:grpSpPr>
      <p:pic>
        <p:nvPicPr>
          <p:cNvPr id="223" name="Google Shape;223;p22" descr="A picture containing text, outdoor, sign, clipart&#10;&#10;Description automatically generated"/>
          <p:cNvPicPr preferRelativeResize="0"/>
          <p:nvPr/>
        </p:nvPicPr>
        <p:blipFill rotWithShape="1">
          <a:blip r:embed="rId2">
            <a:alphaModFix/>
          </a:blip>
          <a:srcRect/>
          <a:stretch/>
        </p:blipFill>
        <p:spPr>
          <a:xfrm>
            <a:off x="6765638" y="5915249"/>
            <a:ext cx="2837998" cy="726392"/>
          </a:xfrm>
          <a:prstGeom prst="rect">
            <a:avLst/>
          </a:prstGeom>
          <a:noFill/>
          <a:ln>
            <a:noFill/>
          </a:ln>
        </p:spPr>
      </p:pic>
      <p:pic>
        <p:nvPicPr>
          <p:cNvPr id="224" name="Google Shape;224;p2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25" name="Google Shape;225;p2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26" name="Google Shape;226;p2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27" name="Google Shape;227;p2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28" name="Google Shape;228;p2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9" name="Google Shape;229;p2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30" name="Google Shape;230;p2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31" name="Google Shape;231;p2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32" name="Google Shape;232;p2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2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4" name="Google Shape;234;p2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235" name="Google Shape;235;p2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CC - Content Slide">
  <p:cSld name="DCC - Content Slide">
    <p:spTree>
      <p:nvGrpSpPr>
        <p:cNvPr id="1" name="Shape 236"/>
        <p:cNvGrpSpPr/>
        <p:nvPr/>
      </p:nvGrpSpPr>
      <p:grpSpPr>
        <a:xfrm>
          <a:off x="0" y="0"/>
          <a:ext cx="0" cy="0"/>
          <a:chOff x="0" y="0"/>
          <a:chExt cx="0" cy="0"/>
        </a:xfrm>
      </p:grpSpPr>
      <p:sp>
        <p:nvSpPr>
          <p:cNvPr id="237" name="Google Shape;237;p2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39" name="Google Shape;239;p2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240" name="Google Shape;240;p2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41" name="Google Shape;241;p2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pic>
        <p:nvPicPr>
          <p:cNvPr id="242" name="Google Shape;242;p23" descr="A picture containing text, outdoor, sign, clipart&#10;&#10;Description automatically generated"/>
          <p:cNvPicPr preferRelativeResize="0"/>
          <p:nvPr/>
        </p:nvPicPr>
        <p:blipFill rotWithShape="1">
          <a:blip r:embed="rId2">
            <a:alphaModFix/>
          </a:blip>
          <a:srcRect/>
          <a:stretch/>
        </p:blipFill>
        <p:spPr>
          <a:xfrm>
            <a:off x="9492642" y="208425"/>
            <a:ext cx="2076695" cy="53153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RSC - Title Slide">
  <p:cSld name="D-RSC - Title Slide">
    <p:spTree>
      <p:nvGrpSpPr>
        <p:cNvPr id="1" name="Shape 243"/>
        <p:cNvGrpSpPr/>
        <p:nvPr/>
      </p:nvGrpSpPr>
      <p:grpSpPr>
        <a:xfrm>
          <a:off x="0" y="0"/>
          <a:ext cx="0" cy="0"/>
          <a:chOff x="0" y="0"/>
          <a:chExt cx="0" cy="0"/>
        </a:xfrm>
      </p:grpSpPr>
      <p:pic>
        <p:nvPicPr>
          <p:cNvPr id="244" name="Google Shape;244;p24"/>
          <p:cNvPicPr preferRelativeResize="0"/>
          <p:nvPr/>
        </p:nvPicPr>
        <p:blipFill rotWithShape="1">
          <a:blip r:embed="rId2">
            <a:alphaModFix/>
          </a:blip>
          <a:srcRect/>
          <a:stretch/>
        </p:blipFill>
        <p:spPr>
          <a:xfrm>
            <a:off x="8410592" y="5915251"/>
            <a:ext cx="1193044" cy="726392"/>
          </a:xfrm>
          <a:prstGeom prst="rect">
            <a:avLst/>
          </a:prstGeom>
          <a:noFill/>
          <a:ln>
            <a:noFill/>
          </a:ln>
        </p:spPr>
      </p:pic>
      <p:pic>
        <p:nvPicPr>
          <p:cNvPr id="245" name="Google Shape;245;p2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46" name="Google Shape;246;p2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47" name="Google Shape;247;p2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48" name="Google Shape;248;p2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49" name="Google Shape;249;p2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0" name="Google Shape;250;p2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51" name="Google Shape;251;p2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52" name="Google Shape;252;p2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53" name="Google Shape;253;p2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5" name="Google Shape;255;p24"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256" name="Google Shape;256;p2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RSC - Content Slide">
  <p:cSld name="D-RSC - Content Slide">
    <p:spTree>
      <p:nvGrpSpPr>
        <p:cNvPr id="1" name="Shape 257"/>
        <p:cNvGrpSpPr/>
        <p:nvPr/>
      </p:nvGrpSpPr>
      <p:grpSpPr>
        <a:xfrm>
          <a:off x="0" y="0"/>
          <a:ext cx="0" cy="0"/>
          <a:chOff x="0" y="0"/>
          <a:chExt cx="0" cy="0"/>
        </a:xfrm>
      </p:grpSpPr>
      <p:pic>
        <p:nvPicPr>
          <p:cNvPr id="258" name="Google Shape;258;p25" descr="A picture containing text&#10;&#10;Description automatically generated"/>
          <p:cNvPicPr preferRelativeResize="0"/>
          <p:nvPr/>
        </p:nvPicPr>
        <p:blipFill rotWithShape="1">
          <a:blip r:embed="rId2">
            <a:alphaModFix/>
          </a:blip>
          <a:srcRect/>
          <a:stretch/>
        </p:blipFill>
        <p:spPr>
          <a:xfrm>
            <a:off x="10459962" y="147645"/>
            <a:ext cx="1109375" cy="715027"/>
          </a:xfrm>
          <a:prstGeom prst="rect">
            <a:avLst/>
          </a:prstGeom>
          <a:noFill/>
          <a:ln>
            <a:noFill/>
          </a:ln>
        </p:spPr>
      </p:pic>
      <p:sp>
        <p:nvSpPr>
          <p:cNvPr id="259" name="Google Shape;259;p2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61" name="Google Shape;261;p2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262" name="Google Shape;262;p2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63" name="Google Shape;263;p2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ePRO - Title Slide">
  <p:cSld name="ePRO - Title Slide">
    <p:spTree>
      <p:nvGrpSpPr>
        <p:cNvPr id="1" name="Shape 264"/>
        <p:cNvGrpSpPr/>
        <p:nvPr/>
      </p:nvGrpSpPr>
      <p:grpSpPr>
        <a:xfrm>
          <a:off x="0" y="0"/>
          <a:ext cx="0" cy="0"/>
          <a:chOff x="0" y="0"/>
          <a:chExt cx="0" cy="0"/>
        </a:xfrm>
      </p:grpSpPr>
      <p:pic>
        <p:nvPicPr>
          <p:cNvPr id="265" name="Google Shape;265;p26"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266" name="Google Shape;266;p2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67" name="Google Shape;267;p2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68" name="Google Shape;268;p2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69" name="Google Shape;269;p2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0" name="Google Shape;270;p26"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271" name="Google Shape;271;p2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72" name="Google Shape;272;p2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73" name="Google Shape;273;p2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75" name="Google Shape;275;p26"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276" name="Google Shape;276;p26" descr="Logo, company name&#10;&#10;Description automatically generated"/>
          <p:cNvPicPr preferRelativeResize="0"/>
          <p:nvPr/>
        </p:nvPicPr>
        <p:blipFill rotWithShape="1">
          <a:blip r:embed="rId4">
            <a:alphaModFix/>
          </a:blip>
          <a:srcRect/>
          <a:stretch/>
        </p:blipFill>
        <p:spPr>
          <a:xfrm>
            <a:off x="8533857" y="5915251"/>
            <a:ext cx="1069779" cy="726393"/>
          </a:xfrm>
          <a:prstGeom prst="rect">
            <a:avLst/>
          </a:prstGeom>
          <a:noFill/>
          <a:ln>
            <a:noFill/>
          </a:ln>
        </p:spPr>
      </p:pic>
      <p:sp>
        <p:nvSpPr>
          <p:cNvPr id="277" name="Google Shape;277;p2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PRO - Content Slide">
  <p:cSld name="ePRO - Content Slide">
    <p:spTree>
      <p:nvGrpSpPr>
        <p:cNvPr id="1" name="Shape 278"/>
        <p:cNvGrpSpPr/>
        <p:nvPr/>
      </p:nvGrpSpPr>
      <p:grpSpPr>
        <a:xfrm>
          <a:off x="0" y="0"/>
          <a:ext cx="0" cy="0"/>
          <a:chOff x="0" y="0"/>
          <a:chExt cx="0" cy="0"/>
        </a:xfrm>
      </p:grpSpPr>
      <p:pic>
        <p:nvPicPr>
          <p:cNvPr id="279" name="Google Shape;279;p27"/>
          <p:cNvPicPr preferRelativeResize="0"/>
          <p:nvPr/>
        </p:nvPicPr>
        <p:blipFill rotWithShape="1">
          <a:blip r:embed="rId2">
            <a:alphaModFix/>
          </a:blip>
          <a:srcRect/>
          <a:stretch/>
        </p:blipFill>
        <p:spPr>
          <a:xfrm>
            <a:off x="10459962" y="147643"/>
            <a:ext cx="1109375" cy="715027"/>
          </a:xfrm>
          <a:prstGeom prst="rect">
            <a:avLst/>
          </a:prstGeom>
          <a:noFill/>
          <a:ln>
            <a:noFill/>
          </a:ln>
        </p:spPr>
      </p:pic>
      <p:sp>
        <p:nvSpPr>
          <p:cNvPr id="280" name="Google Shape;280;p27"/>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82" name="Google Shape;282;p2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283" name="Google Shape;283;p2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84" name="Google Shape;284;p2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D-RSC - Title Slide">
  <p:cSld name="HD-RSC - Title Slide">
    <p:spTree>
      <p:nvGrpSpPr>
        <p:cNvPr id="1" name="Shape 285"/>
        <p:cNvGrpSpPr/>
        <p:nvPr/>
      </p:nvGrpSpPr>
      <p:grpSpPr>
        <a:xfrm>
          <a:off x="0" y="0"/>
          <a:ext cx="0" cy="0"/>
          <a:chOff x="0" y="0"/>
          <a:chExt cx="0" cy="0"/>
        </a:xfrm>
      </p:grpSpPr>
      <p:pic>
        <p:nvPicPr>
          <p:cNvPr id="286" name="Google Shape;286;p28" descr="Text&#10;&#10;Description automatically generated with low confidence"/>
          <p:cNvPicPr preferRelativeResize="0"/>
          <p:nvPr/>
        </p:nvPicPr>
        <p:blipFill rotWithShape="1">
          <a:blip r:embed="rId2">
            <a:alphaModFix/>
          </a:blip>
          <a:srcRect/>
          <a:stretch/>
        </p:blipFill>
        <p:spPr>
          <a:xfrm>
            <a:off x="8489835" y="5915249"/>
            <a:ext cx="1113801" cy="726392"/>
          </a:xfrm>
          <a:prstGeom prst="rect">
            <a:avLst/>
          </a:prstGeom>
          <a:noFill/>
          <a:ln>
            <a:noFill/>
          </a:ln>
        </p:spPr>
      </p:pic>
      <p:pic>
        <p:nvPicPr>
          <p:cNvPr id="287" name="Google Shape;287;p2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88" name="Google Shape;288;p2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89" name="Google Shape;289;p2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90" name="Google Shape;290;p2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91" name="Google Shape;291;p2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2" name="Google Shape;292;p2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93" name="Google Shape;293;p2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94" name="Google Shape;294;p2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95" name="Google Shape;295;p2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6" name="Google Shape;296;p2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97" name="Google Shape;297;p2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298" name="Google Shape;298;p2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D-RSC - Content Slide">
  <p:cSld name="HD-RSC - Content Slide">
    <p:spTree>
      <p:nvGrpSpPr>
        <p:cNvPr id="1" name="Shape 299"/>
        <p:cNvGrpSpPr/>
        <p:nvPr/>
      </p:nvGrpSpPr>
      <p:grpSpPr>
        <a:xfrm>
          <a:off x="0" y="0"/>
          <a:ext cx="0" cy="0"/>
          <a:chOff x="0" y="0"/>
          <a:chExt cx="0" cy="0"/>
        </a:xfrm>
      </p:grpSpPr>
      <p:pic>
        <p:nvPicPr>
          <p:cNvPr id="300" name="Google Shape;300;p29" descr="Text&#10;&#10;Description automatically generated"/>
          <p:cNvPicPr preferRelativeResize="0"/>
          <p:nvPr/>
        </p:nvPicPr>
        <p:blipFill rotWithShape="1">
          <a:blip r:embed="rId2">
            <a:alphaModFix/>
          </a:blip>
          <a:srcRect/>
          <a:stretch/>
        </p:blipFill>
        <p:spPr>
          <a:xfrm>
            <a:off x="10462598" y="147648"/>
            <a:ext cx="1109367" cy="715022"/>
          </a:xfrm>
          <a:prstGeom prst="rect">
            <a:avLst/>
          </a:prstGeom>
          <a:noFill/>
          <a:ln>
            <a:noFill/>
          </a:ln>
        </p:spPr>
      </p:pic>
      <p:sp>
        <p:nvSpPr>
          <p:cNvPr id="301" name="Google Shape;301;p2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03" name="Google Shape;303;p2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04" name="Google Shape;304;p2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05" name="Google Shape;305;p2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IDD - Title Slide">
  <p:cSld name="MIDD - Title Slide">
    <p:spTree>
      <p:nvGrpSpPr>
        <p:cNvPr id="1" name="Shape 306"/>
        <p:cNvGrpSpPr/>
        <p:nvPr/>
      </p:nvGrpSpPr>
      <p:grpSpPr>
        <a:xfrm>
          <a:off x="0" y="0"/>
          <a:ext cx="0" cy="0"/>
          <a:chOff x="0" y="0"/>
          <a:chExt cx="0" cy="0"/>
        </a:xfrm>
      </p:grpSpPr>
      <p:pic>
        <p:nvPicPr>
          <p:cNvPr id="307" name="Google Shape;307;p30"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308" name="Google Shape;308;p3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09" name="Google Shape;309;p3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10" name="Google Shape;310;p3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11" name="Google Shape;311;p3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2" name="Google Shape;312;p30"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313" name="Google Shape;313;p3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14" name="Google Shape;314;p3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15" name="Google Shape;315;p3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6" name="Google Shape;316;p3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7" name="Google Shape;317;p30"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318" name="Google Shape;318;p30"/>
          <p:cNvPicPr preferRelativeResize="0"/>
          <p:nvPr/>
        </p:nvPicPr>
        <p:blipFill rotWithShape="1">
          <a:blip r:embed="rId4">
            <a:alphaModFix/>
          </a:blip>
          <a:srcRect/>
          <a:stretch/>
        </p:blipFill>
        <p:spPr>
          <a:xfrm>
            <a:off x="8494520" y="5902064"/>
            <a:ext cx="1129539" cy="739578"/>
          </a:xfrm>
          <a:prstGeom prst="rect">
            <a:avLst/>
          </a:prstGeom>
          <a:noFill/>
          <a:ln>
            <a:noFill/>
          </a:ln>
        </p:spPr>
      </p:pic>
      <p:sp>
        <p:nvSpPr>
          <p:cNvPr id="319" name="Google Shape;319;p3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Path - Title Slide">
  <p:cSld name="C-Path - Title Slide">
    <p:spTree>
      <p:nvGrpSpPr>
        <p:cNvPr id="1" name="Shape 35"/>
        <p:cNvGrpSpPr/>
        <p:nvPr/>
      </p:nvGrpSpPr>
      <p:grpSpPr>
        <a:xfrm>
          <a:off x="0" y="0"/>
          <a:ext cx="0" cy="0"/>
          <a:chOff x="0" y="0"/>
          <a:chExt cx="0" cy="0"/>
        </a:xfrm>
      </p:grpSpPr>
      <p:pic>
        <p:nvPicPr>
          <p:cNvPr id="36" name="Google Shape;36;p4"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37" name="Google Shape;37;p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8" name="Google Shape;38;p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9" name="Google Shape;39;p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0" name="Google Shape;40;p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 name="Google Shape;41;p4"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42" name="Google Shape;42;p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3" name="Google Shape;43;p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4" name="Google Shape;44;p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6" name="Google Shape;46;p4"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sp>
        <p:nvSpPr>
          <p:cNvPr id="47" name="Google Shape;47;p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IDD - Content Slide">
  <p:cSld name="MIDD - Content Slide">
    <p:spTree>
      <p:nvGrpSpPr>
        <p:cNvPr id="1" name="Shape 320"/>
        <p:cNvGrpSpPr/>
        <p:nvPr/>
      </p:nvGrpSpPr>
      <p:grpSpPr>
        <a:xfrm>
          <a:off x="0" y="0"/>
          <a:ext cx="0" cy="0"/>
          <a:chOff x="0" y="0"/>
          <a:chExt cx="0" cy="0"/>
        </a:xfrm>
      </p:grpSpPr>
      <p:sp>
        <p:nvSpPr>
          <p:cNvPr id="321" name="Google Shape;321;p3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23" name="Google Shape;323;p3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24" name="Google Shape;324;p3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25" name="Google Shape;325;p3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pic>
        <p:nvPicPr>
          <p:cNvPr id="326" name="Google Shape;326;p31"/>
          <p:cNvPicPr preferRelativeResize="0"/>
          <p:nvPr/>
        </p:nvPicPr>
        <p:blipFill rotWithShape="1">
          <a:blip r:embed="rId2">
            <a:alphaModFix/>
          </a:blip>
          <a:srcRect/>
          <a:stretch/>
        </p:blipFill>
        <p:spPr>
          <a:xfrm>
            <a:off x="10459937" y="134412"/>
            <a:ext cx="1109400" cy="72639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SOAC - Title Slide">
  <p:cSld name="MSOAC - Title Slide">
    <p:spTree>
      <p:nvGrpSpPr>
        <p:cNvPr id="1" name="Shape 327"/>
        <p:cNvGrpSpPr/>
        <p:nvPr/>
      </p:nvGrpSpPr>
      <p:grpSpPr>
        <a:xfrm>
          <a:off x="0" y="0"/>
          <a:ext cx="0" cy="0"/>
          <a:chOff x="0" y="0"/>
          <a:chExt cx="0" cy="0"/>
        </a:xfrm>
      </p:grpSpPr>
      <p:pic>
        <p:nvPicPr>
          <p:cNvPr id="328" name="Google Shape;328;p32" descr="Text&#10;&#10;Description automatically generated"/>
          <p:cNvPicPr preferRelativeResize="0"/>
          <p:nvPr/>
        </p:nvPicPr>
        <p:blipFill rotWithShape="1">
          <a:blip r:embed="rId2">
            <a:alphaModFix/>
          </a:blip>
          <a:srcRect/>
          <a:stretch/>
        </p:blipFill>
        <p:spPr>
          <a:xfrm>
            <a:off x="7284895" y="5915248"/>
            <a:ext cx="2318741" cy="750181"/>
          </a:xfrm>
          <a:prstGeom prst="rect">
            <a:avLst/>
          </a:prstGeom>
          <a:noFill/>
          <a:ln>
            <a:noFill/>
          </a:ln>
        </p:spPr>
      </p:pic>
      <p:pic>
        <p:nvPicPr>
          <p:cNvPr id="329" name="Google Shape;329;p3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30" name="Google Shape;330;p3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31" name="Google Shape;331;p3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32" name="Google Shape;332;p3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33" name="Google Shape;333;p3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4" name="Google Shape;334;p3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35" name="Google Shape;335;p3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36" name="Google Shape;336;p3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37" name="Google Shape;337;p3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8" name="Google Shape;338;p3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39" name="Google Shape;339;p3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340" name="Google Shape;340;p3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SOAC - Content Slide">
  <p:cSld name="MSOAC - Content Slide">
    <p:spTree>
      <p:nvGrpSpPr>
        <p:cNvPr id="1" name="Shape 341"/>
        <p:cNvGrpSpPr/>
        <p:nvPr/>
      </p:nvGrpSpPr>
      <p:grpSpPr>
        <a:xfrm>
          <a:off x="0" y="0"/>
          <a:ext cx="0" cy="0"/>
          <a:chOff x="0" y="0"/>
          <a:chExt cx="0" cy="0"/>
        </a:xfrm>
      </p:grpSpPr>
      <p:pic>
        <p:nvPicPr>
          <p:cNvPr id="342" name="Google Shape;342;p33" descr="Text&#10;&#10;Description automatically generated"/>
          <p:cNvPicPr preferRelativeResize="0"/>
          <p:nvPr/>
        </p:nvPicPr>
        <p:blipFill rotWithShape="1">
          <a:blip r:embed="rId2">
            <a:alphaModFix/>
          </a:blip>
          <a:srcRect/>
          <a:stretch/>
        </p:blipFill>
        <p:spPr>
          <a:xfrm>
            <a:off x="9480399" y="145276"/>
            <a:ext cx="2088938" cy="675833"/>
          </a:xfrm>
          <a:prstGeom prst="rect">
            <a:avLst/>
          </a:prstGeom>
          <a:noFill/>
          <a:ln>
            <a:noFill/>
          </a:ln>
        </p:spPr>
      </p:pic>
      <p:sp>
        <p:nvSpPr>
          <p:cNvPr id="343" name="Google Shape;343;p3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45" name="Google Shape;345;p3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46" name="Google Shape;346;p3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47" name="Google Shape;347;p3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euroscience - Title Slide">
  <p:cSld name="Neuroscience - Title Slide">
    <p:spTree>
      <p:nvGrpSpPr>
        <p:cNvPr id="1" name="Shape 348"/>
        <p:cNvGrpSpPr/>
        <p:nvPr/>
      </p:nvGrpSpPr>
      <p:grpSpPr>
        <a:xfrm>
          <a:off x="0" y="0"/>
          <a:ext cx="0" cy="0"/>
          <a:chOff x="0" y="0"/>
          <a:chExt cx="0" cy="0"/>
        </a:xfrm>
      </p:grpSpPr>
      <p:pic>
        <p:nvPicPr>
          <p:cNvPr id="349" name="Google Shape;349;p34" descr="Logo&#10;&#10;Description automatically generated"/>
          <p:cNvPicPr preferRelativeResize="0"/>
          <p:nvPr/>
        </p:nvPicPr>
        <p:blipFill rotWithShape="1">
          <a:blip r:embed="rId2">
            <a:alphaModFix/>
          </a:blip>
          <a:srcRect/>
          <a:stretch/>
        </p:blipFill>
        <p:spPr>
          <a:xfrm>
            <a:off x="8182452" y="5915249"/>
            <a:ext cx="1421184" cy="728246"/>
          </a:xfrm>
          <a:prstGeom prst="rect">
            <a:avLst/>
          </a:prstGeom>
          <a:noFill/>
          <a:ln>
            <a:noFill/>
          </a:ln>
        </p:spPr>
      </p:pic>
      <p:pic>
        <p:nvPicPr>
          <p:cNvPr id="350" name="Google Shape;350;p3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51" name="Google Shape;351;p3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52" name="Google Shape;352;p3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53" name="Google Shape;353;p3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54" name="Google Shape;354;p3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55" name="Google Shape;355;p3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56" name="Google Shape;356;p3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57" name="Google Shape;357;p3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58" name="Google Shape;358;p3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9" name="Google Shape;359;p3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60" name="Google Shape;360;p34"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361" name="Google Shape;361;p3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euroscience - Content Slide">
  <p:cSld name="Neuroscience - Content Slide">
    <p:spTree>
      <p:nvGrpSpPr>
        <p:cNvPr id="1" name="Shape 362"/>
        <p:cNvGrpSpPr/>
        <p:nvPr/>
      </p:nvGrpSpPr>
      <p:grpSpPr>
        <a:xfrm>
          <a:off x="0" y="0"/>
          <a:ext cx="0" cy="0"/>
          <a:chOff x="0" y="0"/>
          <a:chExt cx="0" cy="0"/>
        </a:xfrm>
      </p:grpSpPr>
      <p:pic>
        <p:nvPicPr>
          <p:cNvPr id="363" name="Google Shape;363;p35" descr="A picture containing graphical user interface&#10;&#10;Description automatically generated"/>
          <p:cNvPicPr preferRelativeResize="0"/>
          <p:nvPr/>
        </p:nvPicPr>
        <p:blipFill rotWithShape="1">
          <a:blip r:embed="rId2">
            <a:alphaModFix/>
          </a:blip>
          <a:srcRect/>
          <a:stretch/>
        </p:blipFill>
        <p:spPr>
          <a:xfrm>
            <a:off x="10288037" y="132453"/>
            <a:ext cx="1281300" cy="719097"/>
          </a:xfrm>
          <a:prstGeom prst="rect">
            <a:avLst/>
          </a:prstGeom>
          <a:noFill/>
          <a:ln>
            <a:noFill/>
          </a:ln>
        </p:spPr>
      </p:pic>
      <p:sp>
        <p:nvSpPr>
          <p:cNvPr id="364" name="Google Shape;364;p3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5" name="Google Shape;36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66" name="Google Shape;366;p3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67" name="Google Shape;367;p3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68" name="Google Shape;368;p3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RO - Title Slide">
  <p:cSld name="PRO - Title Slide">
    <p:spTree>
      <p:nvGrpSpPr>
        <p:cNvPr id="1" name="Shape 369"/>
        <p:cNvGrpSpPr/>
        <p:nvPr/>
      </p:nvGrpSpPr>
      <p:grpSpPr>
        <a:xfrm>
          <a:off x="0" y="0"/>
          <a:ext cx="0" cy="0"/>
          <a:chOff x="0" y="0"/>
          <a:chExt cx="0" cy="0"/>
        </a:xfrm>
      </p:grpSpPr>
      <p:pic>
        <p:nvPicPr>
          <p:cNvPr id="370" name="Google Shape;370;p36" descr="Logo, company name&#10;&#10;Description automatically generated"/>
          <p:cNvPicPr preferRelativeResize="0"/>
          <p:nvPr/>
        </p:nvPicPr>
        <p:blipFill rotWithShape="1">
          <a:blip r:embed="rId2">
            <a:alphaModFix/>
          </a:blip>
          <a:srcRect/>
          <a:stretch/>
        </p:blipFill>
        <p:spPr>
          <a:xfrm>
            <a:off x="8533858" y="5915249"/>
            <a:ext cx="1069778" cy="726392"/>
          </a:xfrm>
          <a:prstGeom prst="rect">
            <a:avLst/>
          </a:prstGeom>
          <a:noFill/>
          <a:ln>
            <a:noFill/>
          </a:ln>
        </p:spPr>
      </p:pic>
      <p:pic>
        <p:nvPicPr>
          <p:cNvPr id="371" name="Google Shape;371;p3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72" name="Google Shape;372;p3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73" name="Google Shape;373;p3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74" name="Google Shape;374;p3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75" name="Google Shape;375;p3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76" name="Google Shape;376;p3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77" name="Google Shape;377;p3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78" name="Google Shape;378;p3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79" name="Google Shape;379;p3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0" name="Google Shape;380;p3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1" name="Google Shape;381;p36"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382" name="Google Shape;382;p3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RO - Content Slide">
  <p:cSld name="PRO - Content Slide">
    <p:spTree>
      <p:nvGrpSpPr>
        <p:cNvPr id="1" name="Shape 383"/>
        <p:cNvGrpSpPr/>
        <p:nvPr/>
      </p:nvGrpSpPr>
      <p:grpSpPr>
        <a:xfrm>
          <a:off x="0" y="0"/>
          <a:ext cx="0" cy="0"/>
          <a:chOff x="0" y="0"/>
          <a:chExt cx="0" cy="0"/>
        </a:xfrm>
      </p:grpSpPr>
      <p:pic>
        <p:nvPicPr>
          <p:cNvPr id="384" name="Google Shape;384;p37" descr="Graphical user interface&#10;&#10;Description automatically generated with medium confidence"/>
          <p:cNvPicPr preferRelativeResize="0"/>
          <p:nvPr/>
        </p:nvPicPr>
        <p:blipFill rotWithShape="1">
          <a:blip r:embed="rId2">
            <a:alphaModFix/>
          </a:blip>
          <a:srcRect/>
          <a:stretch/>
        </p:blipFill>
        <p:spPr>
          <a:xfrm>
            <a:off x="10459962" y="136524"/>
            <a:ext cx="1109375" cy="715027"/>
          </a:xfrm>
          <a:prstGeom prst="rect">
            <a:avLst/>
          </a:prstGeom>
          <a:noFill/>
          <a:ln>
            <a:noFill/>
          </a:ln>
        </p:spPr>
      </p:pic>
      <p:sp>
        <p:nvSpPr>
          <p:cNvPr id="385" name="Google Shape;385;p37"/>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87" name="Google Shape;387;p3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88" name="Google Shape;388;p3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89" name="Google Shape;389;p3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KD - Title Slide">
  <p:cSld name="PKD - Title Slide">
    <p:spTree>
      <p:nvGrpSpPr>
        <p:cNvPr id="1" name="Shape 390"/>
        <p:cNvGrpSpPr/>
        <p:nvPr/>
      </p:nvGrpSpPr>
      <p:grpSpPr>
        <a:xfrm>
          <a:off x="0" y="0"/>
          <a:ext cx="0" cy="0"/>
          <a:chOff x="0" y="0"/>
          <a:chExt cx="0" cy="0"/>
        </a:xfrm>
      </p:grpSpPr>
      <p:pic>
        <p:nvPicPr>
          <p:cNvPr id="391" name="Google Shape;391;p38" descr="Logo&#10;&#10;Description automatically generated with medium confidence"/>
          <p:cNvPicPr preferRelativeResize="0"/>
          <p:nvPr/>
        </p:nvPicPr>
        <p:blipFill rotWithShape="1">
          <a:blip r:embed="rId2">
            <a:alphaModFix/>
          </a:blip>
          <a:srcRect/>
          <a:stretch/>
        </p:blipFill>
        <p:spPr>
          <a:xfrm>
            <a:off x="8384178" y="5915249"/>
            <a:ext cx="1219458" cy="726392"/>
          </a:xfrm>
          <a:prstGeom prst="rect">
            <a:avLst/>
          </a:prstGeom>
          <a:noFill/>
          <a:ln>
            <a:noFill/>
          </a:ln>
        </p:spPr>
      </p:pic>
      <p:pic>
        <p:nvPicPr>
          <p:cNvPr id="392" name="Google Shape;392;p3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93" name="Google Shape;393;p3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94" name="Google Shape;394;p3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95" name="Google Shape;395;p3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96" name="Google Shape;396;p3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7" name="Google Shape;397;p3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98" name="Google Shape;398;p3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99" name="Google Shape;399;p3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00" name="Google Shape;400;p3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1" name="Google Shape;401;p3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02" name="Google Shape;402;p3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03" name="Google Shape;403;p3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KD - Content Slide">
  <p:cSld name="PKD - Content Slide">
    <p:spTree>
      <p:nvGrpSpPr>
        <p:cNvPr id="1" name="Shape 404"/>
        <p:cNvGrpSpPr/>
        <p:nvPr/>
      </p:nvGrpSpPr>
      <p:grpSpPr>
        <a:xfrm>
          <a:off x="0" y="0"/>
          <a:ext cx="0" cy="0"/>
          <a:chOff x="0" y="0"/>
          <a:chExt cx="0" cy="0"/>
        </a:xfrm>
      </p:grpSpPr>
      <p:pic>
        <p:nvPicPr>
          <p:cNvPr id="405" name="Google Shape;405;p39" descr="Text&#10;&#10;Description automatically generated"/>
          <p:cNvPicPr preferRelativeResize="0"/>
          <p:nvPr/>
        </p:nvPicPr>
        <p:blipFill rotWithShape="1">
          <a:blip r:embed="rId2">
            <a:alphaModFix/>
          </a:blip>
          <a:srcRect/>
          <a:stretch/>
        </p:blipFill>
        <p:spPr>
          <a:xfrm>
            <a:off x="10420959" y="144919"/>
            <a:ext cx="1148378" cy="715028"/>
          </a:xfrm>
          <a:prstGeom prst="rect">
            <a:avLst/>
          </a:prstGeom>
          <a:noFill/>
          <a:ln>
            <a:noFill/>
          </a:ln>
        </p:spPr>
      </p:pic>
      <p:sp>
        <p:nvSpPr>
          <p:cNvPr id="406" name="Google Shape;406;p3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7" name="Google Shape;40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08" name="Google Shape;408;p3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09" name="Google Shape;409;p3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10" name="Google Shape;410;p3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STC - Title Slide">
  <p:cSld name="PSTC - Title Slide">
    <p:spTree>
      <p:nvGrpSpPr>
        <p:cNvPr id="1" name="Shape 411"/>
        <p:cNvGrpSpPr/>
        <p:nvPr/>
      </p:nvGrpSpPr>
      <p:grpSpPr>
        <a:xfrm>
          <a:off x="0" y="0"/>
          <a:ext cx="0" cy="0"/>
          <a:chOff x="0" y="0"/>
          <a:chExt cx="0" cy="0"/>
        </a:xfrm>
      </p:grpSpPr>
      <p:pic>
        <p:nvPicPr>
          <p:cNvPr id="412" name="Google Shape;412;p40" descr="A picture containing text&#10;&#10;Description automatically generated"/>
          <p:cNvPicPr preferRelativeResize="0"/>
          <p:nvPr/>
        </p:nvPicPr>
        <p:blipFill rotWithShape="1">
          <a:blip r:embed="rId2">
            <a:alphaModFix/>
          </a:blip>
          <a:srcRect/>
          <a:stretch/>
        </p:blipFill>
        <p:spPr>
          <a:xfrm>
            <a:off x="8476628" y="5915249"/>
            <a:ext cx="1127008" cy="726392"/>
          </a:xfrm>
          <a:prstGeom prst="rect">
            <a:avLst/>
          </a:prstGeom>
          <a:noFill/>
          <a:ln>
            <a:noFill/>
          </a:ln>
        </p:spPr>
      </p:pic>
      <p:pic>
        <p:nvPicPr>
          <p:cNvPr id="413" name="Google Shape;413;p4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14" name="Google Shape;414;p4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15" name="Google Shape;415;p4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16" name="Google Shape;416;p4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17" name="Google Shape;417;p4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8" name="Google Shape;418;p4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19" name="Google Shape;419;p4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20" name="Google Shape;420;p4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21" name="Google Shape;421;p4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2" name="Google Shape;422;p4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23" name="Google Shape;423;p40"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24" name="Google Shape;424;p4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Path - Content Slide">
  <p:cSld name="C-Path - Content Slide">
    <p:spTree>
      <p:nvGrpSpPr>
        <p:cNvPr id="1" name="Shape 48"/>
        <p:cNvGrpSpPr/>
        <p:nvPr/>
      </p:nvGrpSpPr>
      <p:grpSpPr>
        <a:xfrm>
          <a:off x="0" y="0"/>
          <a:ext cx="0" cy="0"/>
          <a:chOff x="0" y="0"/>
          <a:chExt cx="0" cy="0"/>
        </a:xfrm>
      </p:grpSpPr>
      <p:pic>
        <p:nvPicPr>
          <p:cNvPr id="49" name="Google Shape;49;p5" descr="Text&#10;&#10;Description automatically generated"/>
          <p:cNvPicPr preferRelativeResize="0"/>
          <p:nvPr/>
        </p:nvPicPr>
        <p:blipFill rotWithShape="1">
          <a:blip r:embed="rId2">
            <a:alphaModFix/>
          </a:blip>
          <a:srcRect/>
          <a:stretch/>
        </p:blipFill>
        <p:spPr>
          <a:xfrm>
            <a:off x="9571758" y="134412"/>
            <a:ext cx="1997579" cy="726392"/>
          </a:xfrm>
          <a:prstGeom prst="rect">
            <a:avLst/>
          </a:prstGeom>
          <a:noFill/>
          <a:ln>
            <a:noFill/>
          </a:ln>
        </p:spPr>
      </p:pic>
      <p:sp>
        <p:nvSpPr>
          <p:cNvPr id="50" name="Google Shape;50;p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2" name="Google Shape;52;p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3" name="Google Shape;53;p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4" name="Google Shape;54;p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STC - Content Slide">
  <p:cSld name="PSTC - Content Slide">
    <p:spTree>
      <p:nvGrpSpPr>
        <p:cNvPr id="1" name="Shape 425"/>
        <p:cNvGrpSpPr/>
        <p:nvPr/>
      </p:nvGrpSpPr>
      <p:grpSpPr>
        <a:xfrm>
          <a:off x="0" y="0"/>
          <a:ext cx="0" cy="0"/>
          <a:chOff x="0" y="0"/>
          <a:chExt cx="0" cy="0"/>
        </a:xfrm>
      </p:grpSpPr>
      <p:pic>
        <p:nvPicPr>
          <p:cNvPr id="426" name="Google Shape;426;p41"/>
          <p:cNvPicPr preferRelativeResize="0"/>
          <p:nvPr/>
        </p:nvPicPr>
        <p:blipFill rotWithShape="1">
          <a:blip r:embed="rId2">
            <a:alphaModFix/>
          </a:blip>
          <a:srcRect/>
          <a:stretch/>
        </p:blipFill>
        <p:spPr>
          <a:xfrm>
            <a:off x="10459960" y="144907"/>
            <a:ext cx="1109377" cy="715028"/>
          </a:xfrm>
          <a:prstGeom prst="rect">
            <a:avLst/>
          </a:prstGeom>
          <a:noFill/>
          <a:ln>
            <a:noFill/>
          </a:ln>
        </p:spPr>
      </p:pic>
      <p:sp>
        <p:nvSpPr>
          <p:cNvPr id="427" name="Google Shape;427;p4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8" name="Google Shape;42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29" name="Google Shape;429;p4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30" name="Google Shape;430;p4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31" name="Google Shape;431;p4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ant Med - Title Slide">
  <p:cSld name="Quant Med - Title Slide">
    <p:spTree>
      <p:nvGrpSpPr>
        <p:cNvPr id="1" name="Shape 432"/>
        <p:cNvGrpSpPr/>
        <p:nvPr/>
      </p:nvGrpSpPr>
      <p:grpSpPr>
        <a:xfrm>
          <a:off x="0" y="0"/>
          <a:ext cx="0" cy="0"/>
          <a:chOff x="0" y="0"/>
          <a:chExt cx="0" cy="0"/>
        </a:xfrm>
      </p:grpSpPr>
      <p:pic>
        <p:nvPicPr>
          <p:cNvPr id="433" name="Google Shape;433;p42"/>
          <p:cNvPicPr preferRelativeResize="0"/>
          <p:nvPr/>
        </p:nvPicPr>
        <p:blipFill rotWithShape="1">
          <a:blip r:embed="rId2">
            <a:alphaModFix/>
          </a:blip>
          <a:srcRect/>
          <a:stretch/>
        </p:blipFill>
        <p:spPr>
          <a:xfrm>
            <a:off x="8230095" y="5915249"/>
            <a:ext cx="1373541" cy="726392"/>
          </a:xfrm>
          <a:prstGeom prst="rect">
            <a:avLst/>
          </a:prstGeom>
          <a:noFill/>
          <a:ln>
            <a:noFill/>
          </a:ln>
        </p:spPr>
      </p:pic>
      <p:pic>
        <p:nvPicPr>
          <p:cNvPr id="434" name="Google Shape;434;p4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35" name="Google Shape;435;p4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36" name="Google Shape;436;p4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37" name="Google Shape;437;p4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38" name="Google Shape;438;p4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39" name="Google Shape;439;p4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40" name="Google Shape;440;p4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41" name="Google Shape;441;p4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42" name="Google Shape;442;p4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3" name="Google Shape;443;p4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44" name="Google Shape;444;p4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45" name="Google Shape;445;p4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ant Med - Content Slide">
  <p:cSld name="Quant Med - Content Slide">
    <p:spTree>
      <p:nvGrpSpPr>
        <p:cNvPr id="1" name="Shape 446"/>
        <p:cNvGrpSpPr/>
        <p:nvPr/>
      </p:nvGrpSpPr>
      <p:grpSpPr>
        <a:xfrm>
          <a:off x="0" y="0"/>
          <a:ext cx="0" cy="0"/>
          <a:chOff x="0" y="0"/>
          <a:chExt cx="0" cy="0"/>
        </a:xfrm>
      </p:grpSpPr>
      <p:pic>
        <p:nvPicPr>
          <p:cNvPr id="447" name="Google Shape;447;p43" descr="Text&#10;&#10;Description automatically generated with low confidence"/>
          <p:cNvPicPr preferRelativeResize="0"/>
          <p:nvPr/>
        </p:nvPicPr>
        <p:blipFill rotWithShape="1">
          <a:blip r:embed="rId2">
            <a:alphaModFix/>
          </a:blip>
          <a:srcRect/>
          <a:stretch/>
        </p:blipFill>
        <p:spPr>
          <a:xfrm>
            <a:off x="10299113" y="136525"/>
            <a:ext cx="1245127" cy="723401"/>
          </a:xfrm>
          <a:prstGeom prst="rect">
            <a:avLst/>
          </a:prstGeom>
          <a:noFill/>
          <a:ln>
            <a:noFill/>
          </a:ln>
        </p:spPr>
      </p:pic>
      <p:sp>
        <p:nvSpPr>
          <p:cNvPr id="448" name="Google Shape;448;p4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9" name="Google Shape;44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50" name="Google Shape;450;p4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51" name="Google Shape;451;p4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52" name="Google Shape;452;p4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728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D-COAC - Title Slide">
  <p:cSld name="RD-COAC - Title Slide">
    <p:spTree>
      <p:nvGrpSpPr>
        <p:cNvPr id="1" name="Shape 453"/>
        <p:cNvGrpSpPr/>
        <p:nvPr/>
      </p:nvGrpSpPr>
      <p:grpSpPr>
        <a:xfrm>
          <a:off x="0" y="0"/>
          <a:ext cx="0" cy="0"/>
          <a:chOff x="0" y="0"/>
          <a:chExt cx="0" cy="0"/>
        </a:xfrm>
      </p:grpSpPr>
      <p:pic>
        <p:nvPicPr>
          <p:cNvPr id="454" name="Google Shape;454;p44" descr="Logo&#10;&#10;Description automatically generated with low confidence"/>
          <p:cNvPicPr preferRelativeResize="0"/>
          <p:nvPr/>
        </p:nvPicPr>
        <p:blipFill rotWithShape="1">
          <a:blip r:embed="rId2">
            <a:alphaModFix/>
          </a:blip>
          <a:srcRect/>
          <a:stretch/>
        </p:blipFill>
        <p:spPr>
          <a:xfrm>
            <a:off x="8216187" y="5919467"/>
            <a:ext cx="1387449" cy="722174"/>
          </a:xfrm>
          <a:prstGeom prst="rect">
            <a:avLst/>
          </a:prstGeom>
          <a:noFill/>
          <a:ln>
            <a:noFill/>
          </a:ln>
        </p:spPr>
      </p:pic>
      <p:pic>
        <p:nvPicPr>
          <p:cNvPr id="455" name="Google Shape;455;p4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56" name="Google Shape;456;p4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57" name="Google Shape;457;p4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58" name="Google Shape;458;p4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59" name="Google Shape;459;p4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0" name="Google Shape;460;p4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61" name="Google Shape;461;p4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62" name="Google Shape;462;p4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63" name="Google Shape;463;p4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4" name="Google Shape;464;p4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65" name="Google Shape;465;p44"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66" name="Google Shape;466;p4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RD-COAC - Content Slide">
  <p:cSld name="RD-COAC - Content Slide">
    <p:spTree>
      <p:nvGrpSpPr>
        <p:cNvPr id="1" name="Shape 467"/>
        <p:cNvGrpSpPr/>
        <p:nvPr/>
      </p:nvGrpSpPr>
      <p:grpSpPr>
        <a:xfrm>
          <a:off x="0" y="0"/>
          <a:ext cx="0" cy="0"/>
          <a:chOff x="0" y="0"/>
          <a:chExt cx="0" cy="0"/>
        </a:xfrm>
      </p:grpSpPr>
      <p:pic>
        <p:nvPicPr>
          <p:cNvPr id="468" name="Google Shape;468;p45" descr="Text&#10;&#10;Description automatically generated"/>
          <p:cNvPicPr preferRelativeResize="0"/>
          <p:nvPr/>
        </p:nvPicPr>
        <p:blipFill rotWithShape="1">
          <a:blip r:embed="rId2">
            <a:alphaModFix/>
          </a:blip>
          <a:srcRect/>
          <a:stretch/>
        </p:blipFill>
        <p:spPr>
          <a:xfrm>
            <a:off x="10373290" y="146099"/>
            <a:ext cx="1196047" cy="715028"/>
          </a:xfrm>
          <a:prstGeom prst="rect">
            <a:avLst/>
          </a:prstGeom>
          <a:noFill/>
          <a:ln>
            <a:noFill/>
          </a:ln>
        </p:spPr>
      </p:pic>
      <p:sp>
        <p:nvSpPr>
          <p:cNvPr id="469" name="Google Shape;469;p4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0" name="Google Shape;47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71" name="Google Shape;471;p4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72" name="Google Shape;472;p4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73" name="Google Shape;473;p4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B-PACTS - Title Slide">
  <p:cSld name="TB-PACTS - Title Slide">
    <p:spTree>
      <p:nvGrpSpPr>
        <p:cNvPr id="1" name="Shape 474"/>
        <p:cNvGrpSpPr/>
        <p:nvPr/>
      </p:nvGrpSpPr>
      <p:grpSpPr>
        <a:xfrm>
          <a:off x="0" y="0"/>
          <a:ext cx="0" cy="0"/>
          <a:chOff x="0" y="0"/>
          <a:chExt cx="0" cy="0"/>
        </a:xfrm>
      </p:grpSpPr>
      <p:pic>
        <p:nvPicPr>
          <p:cNvPr id="475" name="Google Shape;475;p46" descr="Text&#10;&#10;Description automatically generated with medium confidence"/>
          <p:cNvPicPr preferRelativeResize="0"/>
          <p:nvPr/>
        </p:nvPicPr>
        <p:blipFill rotWithShape="1">
          <a:blip r:embed="rId2">
            <a:alphaModFix/>
          </a:blip>
          <a:srcRect/>
          <a:stretch/>
        </p:blipFill>
        <p:spPr>
          <a:xfrm>
            <a:off x="8173089" y="5915248"/>
            <a:ext cx="1430547" cy="730775"/>
          </a:xfrm>
          <a:prstGeom prst="rect">
            <a:avLst/>
          </a:prstGeom>
          <a:noFill/>
          <a:ln>
            <a:noFill/>
          </a:ln>
        </p:spPr>
      </p:pic>
      <p:pic>
        <p:nvPicPr>
          <p:cNvPr id="476" name="Google Shape;476;p4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77" name="Google Shape;477;p4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78" name="Google Shape;478;p4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79" name="Google Shape;479;p4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80" name="Google Shape;480;p4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1" name="Google Shape;481;p4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82" name="Google Shape;482;p4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83" name="Google Shape;483;p4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84" name="Google Shape;484;p4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86" name="Google Shape;486;p46"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87" name="Google Shape;487;p4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B-PACTS -Content Slide">
  <p:cSld name="TB-PACTS -Content Slide">
    <p:spTree>
      <p:nvGrpSpPr>
        <p:cNvPr id="1" name="Shape 488"/>
        <p:cNvGrpSpPr/>
        <p:nvPr/>
      </p:nvGrpSpPr>
      <p:grpSpPr>
        <a:xfrm>
          <a:off x="0" y="0"/>
          <a:ext cx="0" cy="0"/>
          <a:chOff x="0" y="0"/>
          <a:chExt cx="0" cy="0"/>
        </a:xfrm>
      </p:grpSpPr>
      <p:pic>
        <p:nvPicPr>
          <p:cNvPr id="489" name="Google Shape;489;p47" descr="Text&#10;&#10;Description automatically generated"/>
          <p:cNvPicPr preferRelativeResize="0"/>
          <p:nvPr/>
        </p:nvPicPr>
        <p:blipFill rotWithShape="1">
          <a:blip r:embed="rId2">
            <a:alphaModFix/>
          </a:blip>
          <a:srcRect/>
          <a:stretch/>
        </p:blipFill>
        <p:spPr>
          <a:xfrm>
            <a:off x="10370686" y="143350"/>
            <a:ext cx="1198651" cy="716585"/>
          </a:xfrm>
          <a:prstGeom prst="rect">
            <a:avLst/>
          </a:prstGeom>
          <a:noFill/>
          <a:ln>
            <a:noFill/>
          </a:ln>
        </p:spPr>
      </p:pic>
      <p:sp>
        <p:nvSpPr>
          <p:cNvPr id="490" name="Google Shape;490;p47"/>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92" name="Google Shape;492;p4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93" name="Google Shape;493;p4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94" name="Google Shape;494;p4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B-PACTS - Title Slide">
  <p:cSld name="1_TB-PACTS - Title Slide">
    <p:spTree>
      <p:nvGrpSpPr>
        <p:cNvPr id="1" name="Shape 495"/>
        <p:cNvGrpSpPr/>
        <p:nvPr/>
      </p:nvGrpSpPr>
      <p:grpSpPr>
        <a:xfrm>
          <a:off x="0" y="0"/>
          <a:ext cx="0" cy="0"/>
          <a:chOff x="0" y="0"/>
          <a:chExt cx="0" cy="0"/>
        </a:xfrm>
      </p:grpSpPr>
      <p:pic>
        <p:nvPicPr>
          <p:cNvPr id="496" name="Google Shape;496;p48" descr="Text&#10;&#10;Description automatically generated"/>
          <p:cNvPicPr preferRelativeResize="0"/>
          <p:nvPr/>
        </p:nvPicPr>
        <p:blipFill rotWithShape="1">
          <a:blip r:embed="rId2">
            <a:alphaModFix/>
          </a:blip>
          <a:srcRect/>
          <a:stretch/>
        </p:blipFill>
        <p:spPr>
          <a:xfrm>
            <a:off x="8173089" y="5926369"/>
            <a:ext cx="1430547" cy="715274"/>
          </a:xfrm>
          <a:prstGeom prst="rect">
            <a:avLst/>
          </a:prstGeom>
          <a:noFill/>
          <a:ln>
            <a:noFill/>
          </a:ln>
        </p:spPr>
      </p:pic>
      <p:pic>
        <p:nvPicPr>
          <p:cNvPr id="497" name="Google Shape;497;p4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98" name="Google Shape;498;p4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99" name="Google Shape;499;p4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00" name="Google Shape;500;p4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01" name="Google Shape;501;p4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02" name="Google Shape;502;p4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03" name="Google Shape;503;p4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04" name="Google Shape;504;p4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05" name="Google Shape;505;p4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6" name="Google Shape;506;p4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07" name="Google Shape;507;p4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508" name="Google Shape;508;p4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B-PACTS -Content Slide">
  <p:cSld name="1_TB-PACTS -Content Slide">
    <p:spTree>
      <p:nvGrpSpPr>
        <p:cNvPr id="1" name="Shape 509"/>
        <p:cNvGrpSpPr/>
        <p:nvPr/>
      </p:nvGrpSpPr>
      <p:grpSpPr>
        <a:xfrm>
          <a:off x="0" y="0"/>
          <a:ext cx="0" cy="0"/>
          <a:chOff x="0" y="0"/>
          <a:chExt cx="0" cy="0"/>
        </a:xfrm>
      </p:grpSpPr>
      <p:pic>
        <p:nvPicPr>
          <p:cNvPr id="510" name="Google Shape;510;p49" descr="Text&#10;&#10;Description automatically generated with medium confidence"/>
          <p:cNvPicPr preferRelativeResize="0"/>
          <p:nvPr/>
        </p:nvPicPr>
        <p:blipFill rotWithShape="1">
          <a:blip r:embed="rId2">
            <a:alphaModFix/>
          </a:blip>
          <a:srcRect/>
          <a:stretch/>
        </p:blipFill>
        <p:spPr>
          <a:xfrm>
            <a:off x="10283828" y="143344"/>
            <a:ext cx="1285509" cy="716584"/>
          </a:xfrm>
          <a:prstGeom prst="rect">
            <a:avLst/>
          </a:prstGeom>
          <a:noFill/>
          <a:ln>
            <a:noFill/>
          </a:ln>
        </p:spPr>
      </p:pic>
      <p:sp>
        <p:nvSpPr>
          <p:cNvPr id="511" name="Google Shape;511;p4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2" name="Google Shape;51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13" name="Google Shape;513;p4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14" name="Google Shape;514;p4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15" name="Google Shape;515;p4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TC - Title Slide">
  <p:cSld name="TTC - Title Slide">
    <p:spTree>
      <p:nvGrpSpPr>
        <p:cNvPr id="1" name="Shape 516"/>
        <p:cNvGrpSpPr/>
        <p:nvPr/>
      </p:nvGrpSpPr>
      <p:grpSpPr>
        <a:xfrm>
          <a:off x="0" y="0"/>
          <a:ext cx="0" cy="0"/>
          <a:chOff x="0" y="0"/>
          <a:chExt cx="0" cy="0"/>
        </a:xfrm>
      </p:grpSpPr>
      <p:pic>
        <p:nvPicPr>
          <p:cNvPr id="517" name="Google Shape;517;p50" descr="Logo&#10;&#10;Description automatically generated with medium confidence"/>
          <p:cNvPicPr preferRelativeResize="0"/>
          <p:nvPr/>
        </p:nvPicPr>
        <p:blipFill rotWithShape="1">
          <a:blip r:embed="rId2">
            <a:alphaModFix/>
          </a:blip>
          <a:srcRect/>
          <a:stretch/>
        </p:blipFill>
        <p:spPr>
          <a:xfrm>
            <a:off x="8401787" y="5915249"/>
            <a:ext cx="1201849" cy="726392"/>
          </a:xfrm>
          <a:prstGeom prst="rect">
            <a:avLst/>
          </a:prstGeom>
          <a:noFill/>
          <a:ln>
            <a:noFill/>
          </a:ln>
        </p:spPr>
      </p:pic>
      <p:pic>
        <p:nvPicPr>
          <p:cNvPr id="518" name="Google Shape;518;p5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19" name="Google Shape;519;p5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20" name="Google Shape;520;p5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21" name="Google Shape;521;p5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22" name="Google Shape;522;p5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3" name="Google Shape;523;p5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24" name="Google Shape;524;p5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25" name="Google Shape;525;p5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26" name="Google Shape;526;p5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7" name="Google Shape;527;p5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28" name="Google Shape;528;p50"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529" name="Google Shape;529;p5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Path EU - Title Slide">
  <p:cSld name="C-Path EU - Title Slide">
    <p:spTree>
      <p:nvGrpSpPr>
        <p:cNvPr id="1" name="Shape 55"/>
        <p:cNvGrpSpPr/>
        <p:nvPr/>
      </p:nvGrpSpPr>
      <p:grpSpPr>
        <a:xfrm>
          <a:off x="0" y="0"/>
          <a:ext cx="0" cy="0"/>
          <a:chOff x="0" y="0"/>
          <a:chExt cx="0" cy="0"/>
        </a:xfrm>
      </p:grpSpPr>
      <p:pic>
        <p:nvPicPr>
          <p:cNvPr id="56" name="Google Shape;56;p6" descr="Text&#10;&#10;Description automatically generated"/>
          <p:cNvPicPr preferRelativeResize="0"/>
          <p:nvPr/>
        </p:nvPicPr>
        <p:blipFill rotWithShape="1">
          <a:blip r:embed="rId2">
            <a:alphaModFix/>
          </a:blip>
          <a:srcRect/>
          <a:stretch/>
        </p:blipFill>
        <p:spPr>
          <a:xfrm>
            <a:off x="8705911" y="5821703"/>
            <a:ext cx="3211452" cy="821534"/>
          </a:xfrm>
          <a:prstGeom prst="rect">
            <a:avLst/>
          </a:prstGeom>
          <a:noFill/>
          <a:ln>
            <a:noFill/>
          </a:ln>
        </p:spPr>
      </p:pic>
      <p:pic>
        <p:nvPicPr>
          <p:cNvPr id="57" name="Google Shape;57;p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8" name="Google Shape;58;p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9" name="Google Shape;59;p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60" name="Google Shape;60;p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1" name="Google Shape;61;p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2" name="Google Shape;62;p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63" name="Google Shape;63;p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64" name="Google Shape;64;p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65" name="Google Shape;65;p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TC - Content Slide">
  <p:cSld name="TTC - Content Slide">
    <p:spTree>
      <p:nvGrpSpPr>
        <p:cNvPr id="1" name="Shape 530"/>
        <p:cNvGrpSpPr/>
        <p:nvPr/>
      </p:nvGrpSpPr>
      <p:grpSpPr>
        <a:xfrm>
          <a:off x="0" y="0"/>
          <a:ext cx="0" cy="0"/>
          <a:chOff x="0" y="0"/>
          <a:chExt cx="0" cy="0"/>
        </a:xfrm>
      </p:grpSpPr>
      <p:pic>
        <p:nvPicPr>
          <p:cNvPr id="531" name="Google Shape;531;p51" descr="Text&#10;&#10;Description automatically generated"/>
          <p:cNvPicPr preferRelativeResize="0"/>
          <p:nvPr/>
        </p:nvPicPr>
        <p:blipFill rotWithShape="1">
          <a:blip r:embed="rId2">
            <a:alphaModFix/>
          </a:blip>
          <a:srcRect/>
          <a:stretch/>
        </p:blipFill>
        <p:spPr>
          <a:xfrm>
            <a:off x="10457544" y="143350"/>
            <a:ext cx="1111793" cy="716585"/>
          </a:xfrm>
          <a:prstGeom prst="rect">
            <a:avLst/>
          </a:prstGeom>
          <a:noFill/>
          <a:ln>
            <a:noFill/>
          </a:ln>
        </p:spPr>
      </p:pic>
      <p:sp>
        <p:nvSpPr>
          <p:cNvPr id="532" name="Google Shape;532;p5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3" name="Google Shape;53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34" name="Google Shape;534;p5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35" name="Google Shape;535;p5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36" name="Google Shape;536;p5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OMI-T1D - Title Slide">
  <p:cSld name="TOMI-T1D - Title Slide">
    <p:spTree>
      <p:nvGrpSpPr>
        <p:cNvPr id="1" name="Shape 537"/>
        <p:cNvGrpSpPr/>
        <p:nvPr/>
      </p:nvGrpSpPr>
      <p:grpSpPr>
        <a:xfrm>
          <a:off x="0" y="0"/>
          <a:ext cx="0" cy="0"/>
          <a:chOff x="0" y="0"/>
          <a:chExt cx="0" cy="0"/>
        </a:xfrm>
      </p:grpSpPr>
      <p:pic>
        <p:nvPicPr>
          <p:cNvPr id="538" name="Google Shape;538;p52" descr="Text&#10;&#10;Description automatically generated"/>
          <p:cNvPicPr preferRelativeResize="0"/>
          <p:nvPr/>
        </p:nvPicPr>
        <p:blipFill rotWithShape="1">
          <a:blip r:embed="rId2">
            <a:alphaModFix/>
          </a:blip>
          <a:srcRect/>
          <a:stretch/>
        </p:blipFill>
        <p:spPr>
          <a:xfrm>
            <a:off x="8344558" y="5915249"/>
            <a:ext cx="1259078" cy="726392"/>
          </a:xfrm>
          <a:prstGeom prst="rect">
            <a:avLst/>
          </a:prstGeom>
          <a:noFill/>
          <a:ln>
            <a:noFill/>
          </a:ln>
        </p:spPr>
      </p:pic>
      <p:pic>
        <p:nvPicPr>
          <p:cNvPr id="539" name="Google Shape;539;p5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40" name="Google Shape;540;p5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41" name="Google Shape;541;p5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42" name="Google Shape;542;p5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43" name="Google Shape;543;p5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4" name="Google Shape;544;p5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45" name="Google Shape;545;p5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46" name="Google Shape;546;p5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47" name="Google Shape;547;p5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8" name="Google Shape;548;p5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49" name="Google Shape;549;p5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550" name="Google Shape;550;p5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OMI-T1D - Content Slide">
  <p:cSld name="TOMI-T1D - Content Slide">
    <p:spTree>
      <p:nvGrpSpPr>
        <p:cNvPr id="1" name="Shape 551"/>
        <p:cNvGrpSpPr/>
        <p:nvPr/>
      </p:nvGrpSpPr>
      <p:grpSpPr>
        <a:xfrm>
          <a:off x="0" y="0"/>
          <a:ext cx="0" cy="0"/>
          <a:chOff x="0" y="0"/>
          <a:chExt cx="0" cy="0"/>
        </a:xfrm>
      </p:grpSpPr>
      <p:pic>
        <p:nvPicPr>
          <p:cNvPr id="552" name="Google Shape;552;p53" descr="Text&#10;&#10;Description automatically generated"/>
          <p:cNvPicPr preferRelativeResize="0"/>
          <p:nvPr/>
        </p:nvPicPr>
        <p:blipFill rotWithShape="1">
          <a:blip r:embed="rId2">
            <a:alphaModFix/>
          </a:blip>
          <a:srcRect/>
          <a:stretch/>
        </p:blipFill>
        <p:spPr>
          <a:xfrm>
            <a:off x="10444516" y="143339"/>
            <a:ext cx="1124821" cy="716585"/>
          </a:xfrm>
          <a:prstGeom prst="rect">
            <a:avLst/>
          </a:prstGeom>
          <a:noFill/>
          <a:ln>
            <a:noFill/>
          </a:ln>
        </p:spPr>
      </p:pic>
      <p:sp>
        <p:nvSpPr>
          <p:cNvPr id="553" name="Google Shape;553;p5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4" name="Google Shape;55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55" name="Google Shape;555;p5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56" name="Google Shape;556;p5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57" name="Google Shape;557;p5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1D - Title Slide">
  <p:cSld name="T1D - Title Slide">
    <p:spTree>
      <p:nvGrpSpPr>
        <p:cNvPr id="1" name="Shape 558"/>
        <p:cNvGrpSpPr/>
        <p:nvPr/>
      </p:nvGrpSpPr>
      <p:grpSpPr>
        <a:xfrm>
          <a:off x="0" y="0"/>
          <a:ext cx="0" cy="0"/>
          <a:chOff x="0" y="0"/>
          <a:chExt cx="0" cy="0"/>
        </a:xfrm>
      </p:grpSpPr>
      <p:pic>
        <p:nvPicPr>
          <p:cNvPr id="559" name="Google Shape;559;p54"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560" name="Google Shape;560;p5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61" name="Google Shape;561;p5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62" name="Google Shape;562;p5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63" name="Google Shape;563;p5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4" name="Google Shape;564;p54"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565" name="Google Shape;565;p5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66" name="Google Shape;566;p5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67" name="Google Shape;567;p5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8" name="Google Shape;568;p5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69" name="Google Shape;569;p54"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570" name="Google Shape;570;p54" descr="Logo&#10;&#10;Description automatically generated"/>
          <p:cNvPicPr preferRelativeResize="0"/>
          <p:nvPr/>
        </p:nvPicPr>
        <p:blipFill rotWithShape="1">
          <a:blip r:embed="rId4">
            <a:alphaModFix/>
          </a:blip>
          <a:srcRect/>
          <a:stretch/>
        </p:blipFill>
        <p:spPr>
          <a:xfrm>
            <a:off x="8643918" y="5915249"/>
            <a:ext cx="959718" cy="726392"/>
          </a:xfrm>
          <a:prstGeom prst="rect">
            <a:avLst/>
          </a:prstGeom>
          <a:noFill/>
          <a:ln>
            <a:noFill/>
          </a:ln>
        </p:spPr>
      </p:pic>
      <p:sp>
        <p:nvSpPr>
          <p:cNvPr id="571" name="Google Shape;571;p5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1D - Content Slide">
  <p:cSld name="T1D - Content Slide">
    <p:spTree>
      <p:nvGrpSpPr>
        <p:cNvPr id="1" name="Shape 572"/>
        <p:cNvGrpSpPr/>
        <p:nvPr/>
      </p:nvGrpSpPr>
      <p:grpSpPr>
        <a:xfrm>
          <a:off x="0" y="0"/>
          <a:ext cx="0" cy="0"/>
          <a:chOff x="0" y="0"/>
          <a:chExt cx="0" cy="0"/>
        </a:xfrm>
      </p:grpSpPr>
      <p:pic>
        <p:nvPicPr>
          <p:cNvPr id="573" name="Google Shape;573;p55" descr="Text&#10;&#10;Description automatically generated"/>
          <p:cNvPicPr preferRelativeResize="0"/>
          <p:nvPr/>
        </p:nvPicPr>
        <p:blipFill rotWithShape="1">
          <a:blip r:embed="rId2">
            <a:alphaModFix/>
          </a:blip>
          <a:srcRect/>
          <a:stretch/>
        </p:blipFill>
        <p:spPr>
          <a:xfrm>
            <a:off x="10441660" y="134943"/>
            <a:ext cx="1124821" cy="724982"/>
          </a:xfrm>
          <a:prstGeom prst="rect">
            <a:avLst/>
          </a:prstGeom>
          <a:noFill/>
          <a:ln>
            <a:noFill/>
          </a:ln>
        </p:spPr>
      </p:pic>
      <p:sp>
        <p:nvSpPr>
          <p:cNvPr id="574" name="Google Shape;574;p5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5" name="Google Shape;57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76" name="Google Shape;576;p5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77" name="Google Shape;577;p5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78" name="Google Shape;578;p5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728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Path EU - Content Slide">
  <p:cSld name="C-Path EU - Content Slide">
    <p:spTree>
      <p:nvGrpSpPr>
        <p:cNvPr id="1" name="Shape 68"/>
        <p:cNvGrpSpPr/>
        <p:nvPr/>
      </p:nvGrpSpPr>
      <p:grpSpPr>
        <a:xfrm>
          <a:off x="0" y="0"/>
          <a:ext cx="0" cy="0"/>
          <a:chOff x="0" y="0"/>
          <a:chExt cx="0" cy="0"/>
        </a:xfrm>
      </p:grpSpPr>
      <p:pic>
        <p:nvPicPr>
          <p:cNvPr id="69" name="Google Shape;69;p7" descr="Text&#10;&#10;Description automatically generated"/>
          <p:cNvPicPr preferRelativeResize="0"/>
          <p:nvPr/>
        </p:nvPicPr>
        <p:blipFill rotWithShape="1">
          <a:blip r:embed="rId2">
            <a:alphaModFix/>
          </a:blip>
          <a:srcRect/>
          <a:stretch/>
        </p:blipFill>
        <p:spPr>
          <a:xfrm>
            <a:off x="8357885" y="39270"/>
            <a:ext cx="3211452" cy="821534"/>
          </a:xfrm>
          <a:prstGeom prst="rect">
            <a:avLst/>
          </a:prstGeom>
          <a:noFill/>
          <a:ln>
            <a:noFill/>
          </a:ln>
        </p:spPr>
      </p:pic>
      <p:sp>
        <p:nvSpPr>
          <p:cNvPr id="70" name="Google Shape;70;p7"/>
          <p:cNvSpPr txBox="1">
            <a:spLocks noGrp="1"/>
          </p:cNvSpPr>
          <p:nvPr>
            <p:ph type="title"/>
          </p:nvPr>
        </p:nvSpPr>
        <p:spPr>
          <a:xfrm>
            <a:off x="622663" y="14382"/>
            <a:ext cx="7581770" cy="78329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72" name="Google Shape;72;p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73" name="Google Shape;73;p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4" name="Google Shape;74;p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mDR - Title Slide">
  <p:cSld name="BmDR - Title Slide">
    <p:spTree>
      <p:nvGrpSpPr>
        <p:cNvPr id="1" name="Shape 75"/>
        <p:cNvGrpSpPr/>
        <p:nvPr/>
      </p:nvGrpSpPr>
      <p:grpSpPr>
        <a:xfrm>
          <a:off x="0" y="0"/>
          <a:ext cx="0" cy="0"/>
          <a:chOff x="0" y="0"/>
          <a:chExt cx="0" cy="0"/>
        </a:xfrm>
      </p:grpSpPr>
      <p:pic>
        <p:nvPicPr>
          <p:cNvPr id="76" name="Google Shape;76;p8" descr="Logo, company name&#10;&#10;Description automatically generated"/>
          <p:cNvPicPr preferRelativeResize="0"/>
          <p:nvPr/>
        </p:nvPicPr>
        <p:blipFill rotWithShape="1">
          <a:blip r:embed="rId2">
            <a:alphaModFix/>
          </a:blip>
          <a:srcRect/>
          <a:stretch/>
        </p:blipFill>
        <p:spPr>
          <a:xfrm>
            <a:off x="8501630" y="5912244"/>
            <a:ext cx="1104998" cy="726393"/>
          </a:xfrm>
          <a:prstGeom prst="rect">
            <a:avLst/>
          </a:prstGeom>
          <a:noFill/>
          <a:ln>
            <a:noFill/>
          </a:ln>
        </p:spPr>
      </p:pic>
      <p:pic>
        <p:nvPicPr>
          <p:cNvPr id="77" name="Google Shape;77;p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78" name="Google Shape;78;p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79" name="Google Shape;79;p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80" name="Google Shape;80;p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81" name="Google Shape;81;p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83" name="Google Shape;83;p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84" name="Google Shape;84;p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85" name="Google Shape;85;p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7" name="Google Shape;87;p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88" name="Google Shape;88;p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mDR - Content Slide">
  <p:cSld name="BmDR - Content Slide">
    <p:spTree>
      <p:nvGrpSpPr>
        <p:cNvPr id="1" name="Shape 89"/>
        <p:cNvGrpSpPr/>
        <p:nvPr/>
      </p:nvGrpSpPr>
      <p:grpSpPr>
        <a:xfrm>
          <a:off x="0" y="0"/>
          <a:ext cx="0" cy="0"/>
          <a:chOff x="0" y="0"/>
          <a:chExt cx="0" cy="0"/>
        </a:xfrm>
      </p:grpSpPr>
      <p:pic>
        <p:nvPicPr>
          <p:cNvPr id="90" name="Google Shape;90;p9" descr="A picture containing text, sign&#10;&#10;Description automatically generated"/>
          <p:cNvPicPr preferRelativeResize="0"/>
          <p:nvPr/>
        </p:nvPicPr>
        <p:blipFill rotWithShape="1">
          <a:blip r:embed="rId2">
            <a:alphaModFix/>
          </a:blip>
          <a:srcRect/>
          <a:stretch/>
        </p:blipFill>
        <p:spPr>
          <a:xfrm>
            <a:off x="10434839" y="140086"/>
            <a:ext cx="1109401" cy="715044"/>
          </a:xfrm>
          <a:prstGeom prst="rect">
            <a:avLst/>
          </a:prstGeom>
          <a:noFill/>
          <a:ln>
            <a:noFill/>
          </a:ln>
        </p:spPr>
      </p:pic>
      <p:sp>
        <p:nvSpPr>
          <p:cNvPr id="91" name="Google Shape;91;p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93" name="Google Shape;93;p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94" name="Google Shape;94;p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5" name="Google Shape;95;p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PAD - Title Slide">
  <p:cSld name="CPAD - Title Slide">
    <p:spTree>
      <p:nvGrpSpPr>
        <p:cNvPr id="1" name="Shape 96"/>
        <p:cNvGrpSpPr/>
        <p:nvPr/>
      </p:nvGrpSpPr>
      <p:grpSpPr>
        <a:xfrm>
          <a:off x="0" y="0"/>
          <a:ext cx="0" cy="0"/>
          <a:chOff x="0" y="0"/>
          <a:chExt cx="0" cy="0"/>
        </a:xfrm>
      </p:grpSpPr>
      <p:pic>
        <p:nvPicPr>
          <p:cNvPr id="97" name="Google Shape;97;p10" descr="A picture containing text, sign&#10;&#10;Description automatically generated"/>
          <p:cNvPicPr preferRelativeResize="0"/>
          <p:nvPr/>
        </p:nvPicPr>
        <p:blipFill rotWithShape="1">
          <a:blip r:embed="rId2">
            <a:alphaModFix/>
          </a:blip>
          <a:srcRect/>
          <a:stretch/>
        </p:blipFill>
        <p:spPr>
          <a:xfrm>
            <a:off x="8435595" y="5912243"/>
            <a:ext cx="1171033" cy="726393"/>
          </a:xfrm>
          <a:prstGeom prst="rect">
            <a:avLst/>
          </a:prstGeom>
          <a:noFill/>
          <a:ln>
            <a:noFill/>
          </a:ln>
        </p:spPr>
      </p:pic>
      <p:pic>
        <p:nvPicPr>
          <p:cNvPr id="98" name="Google Shape;98;p1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99" name="Google Shape;99;p1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00" name="Google Shape;100;p1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01" name="Google Shape;101;p1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02" name="Google Shape;102;p1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3" name="Google Shape;103;p1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04" name="Google Shape;104;p1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05" name="Google Shape;105;p1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06" name="Google Shape;106;p1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1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8" name="Google Shape;108;p10"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109" name="Google Shape;109;p1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9D7"/>
              </a:buClr>
              <a:buSzPts val="4400"/>
              <a:buFont typeface="Calibri"/>
              <a:buNone/>
              <a:defRPr sz="4400" b="0" i="0" u="none" strike="noStrike" cap="none">
                <a:solidFill>
                  <a:srgbClr val="0079D7"/>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cinfo@c-path.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path.org/wp-content/uploads/2019/09/s41390-019-0526-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hyperlink" Target="https://urldefense.proofpoint.com/v2/url?u=https-3A__www.nature.com_articles_s41390-2D019-2D0526-2D1-23Sec8&amp;d=DwMFaQ&amp;c=ZbgFmJjg4pdtrnL2HUJUDw&amp;r=JkHnUDF4nk8U6KqghGW_umYQwlw6Fk-LmpZMUpxEzwjYBB8uFEv7VZDXRAJ4xaKx&amp;m=bRWJfFJPD8gjhhv5Avms6m8s5LvYGORaqo-fFyaF328&amp;s=VeCHYxNOytzgtXJjAD1zdNkxg1GTpCs3J_PykCPD4gg&amp;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6"/>
          <p:cNvSpPr txBox="1"/>
          <p:nvPr/>
        </p:nvSpPr>
        <p:spPr>
          <a:xfrm>
            <a:off x="169863" y="5083725"/>
            <a:ext cx="11747400" cy="674700"/>
          </a:xfrm>
          <a:prstGeom prst="rect">
            <a:avLst/>
          </a:prstGeom>
          <a:noFill/>
          <a:ln>
            <a:noFill/>
          </a:ln>
        </p:spPr>
        <p:txBody>
          <a:bodyPr spcFirstLastPara="1" wrap="square" lIns="91425" tIns="45700" rIns="91425" bIns="45700" anchor="t" anchorCtr="0">
            <a:noAutofit/>
          </a:bodyPr>
          <a:lstStyle/>
          <a:p>
            <a:pPr marL="228600" indent="-228600">
              <a:lnSpc>
                <a:spcPct val="90000"/>
              </a:lnSpc>
            </a:pPr>
            <a:r>
              <a:rPr lang="en-GB" sz="3200" b="1" dirty="0">
                <a:solidFill>
                  <a:srgbClr val="FFFFFF"/>
                </a:solidFill>
                <a:latin typeface="Calibri"/>
                <a:ea typeface="Calibri"/>
                <a:cs typeface="Calibri"/>
                <a:sym typeface="Calibri"/>
              </a:rPr>
              <a:t>INC Key Messaging for Physicians/Neonatologists</a:t>
            </a:r>
            <a:endParaRPr sz="3200" b="1" dirty="0">
              <a:solidFill>
                <a:srgbClr val="0079D7"/>
              </a:solidFill>
              <a:latin typeface="Calibri"/>
              <a:ea typeface="Calibri"/>
              <a:cs typeface="Calibri"/>
              <a:sym typeface="Calibri"/>
            </a:endParaRPr>
          </a:p>
        </p:txBody>
      </p:sp>
      <p:sp>
        <p:nvSpPr>
          <p:cNvPr id="584" name="Google Shape;584;p5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a:t>
            </a:fld>
            <a:endParaRPr/>
          </a:p>
        </p:txBody>
      </p:sp>
      <p:sp>
        <p:nvSpPr>
          <p:cNvPr id="3" name="TextBox 2">
            <a:extLst>
              <a:ext uri="{FF2B5EF4-FFF2-40B4-BE49-F238E27FC236}">
                <a16:creationId xmlns:a16="http://schemas.microsoft.com/office/drawing/2014/main" id="{0694A8BB-509A-465C-A791-745963477470}"/>
              </a:ext>
            </a:extLst>
          </p:cNvPr>
          <p:cNvSpPr txBox="1"/>
          <p:nvPr/>
        </p:nvSpPr>
        <p:spPr>
          <a:xfrm>
            <a:off x="167208" y="5808568"/>
            <a:ext cx="735362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C00000"/>
                </a:solidFill>
              </a:rPr>
              <a:t>These key messages are intended to be used </a:t>
            </a:r>
            <a:r>
              <a:rPr lang="en-US" b="1" u="sng" dirty="0">
                <a:solidFill>
                  <a:srgbClr val="C00000"/>
                </a:solidFill>
              </a:rPr>
              <a:t>AS IS </a:t>
            </a:r>
            <a:r>
              <a:rPr lang="en-US" b="1" dirty="0">
                <a:solidFill>
                  <a:srgbClr val="C00000"/>
                </a:solidFill>
              </a:rPr>
              <a:t>to keep messages about INC and its topics, i.e., NAESS, long-term outcomes and neonatal seizures consistent. If you’d like to make modifications, please email </a:t>
            </a:r>
            <a:r>
              <a:rPr lang="en-US" b="1" dirty="0">
                <a:solidFill>
                  <a:srgbClr val="C00000"/>
                </a:solidFill>
                <a:hlinkClick r:id="rId3">
                  <a:extLst>
                    <a:ext uri="{A12FA001-AC4F-418D-AE19-62706E023703}">
                      <ahyp:hlinkClr xmlns:ahyp="http://schemas.microsoft.com/office/drawing/2018/hyperlinkcolor" val="tx"/>
                    </a:ext>
                  </a:extLst>
                </a:hlinkClick>
              </a:rPr>
              <a:t>incinfo@c-path.org</a:t>
            </a:r>
            <a:r>
              <a:rPr lang="en-US" b="1" dirty="0">
                <a:solidFill>
                  <a:srgbClr val="C00000"/>
                </a:solidFill>
              </a:rPr>
              <a:t> with your requests/ideas.</a:t>
            </a:r>
          </a:p>
          <a:p>
            <a:pPr algn="l"/>
            <a:endParaRPr lang="en-US" b="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9"/>
          <p:cNvSpPr txBox="1"/>
          <p:nvPr/>
        </p:nvSpPr>
        <p:spPr>
          <a:xfrm>
            <a:off x="622663" y="103832"/>
            <a:ext cx="8606100" cy="78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sz="3200">
                <a:solidFill>
                  <a:srgbClr val="0070C0"/>
                </a:solidFill>
                <a:latin typeface="Roboto Black"/>
                <a:ea typeface="Roboto Black"/>
                <a:cs typeface="Roboto Black"/>
                <a:sym typeface="Roboto Black"/>
              </a:rPr>
              <a:t>INC: NAESS</a:t>
            </a:r>
            <a:endParaRPr sz="3200">
              <a:solidFill>
                <a:srgbClr val="0079D7"/>
              </a:solidFill>
              <a:latin typeface="Roboto Black"/>
              <a:ea typeface="Roboto Black"/>
              <a:cs typeface="Roboto Black"/>
              <a:sym typeface="Roboto Black"/>
            </a:endParaRPr>
          </a:p>
        </p:txBody>
      </p:sp>
      <p:cxnSp>
        <p:nvCxnSpPr>
          <p:cNvPr id="614" name="Google Shape;614;p59"/>
          <p:cNvCxnSpPr/>
          <p:nvPr/>
        </p:nvCxnSpPr>
        <p:spPr>
          <a:xfrm>
            <a:off x="5357550" y="1205875"/>
            <a:ext cx="0" cy="571500"/>
          </a:xfrm>
          <a:prstGeom prst="straightConnector1">
            <a:avLst/>
          </a:prstGeom>
          <a:noFill/>
          <a:ln w="76200" cap="flat" cmpd="sng">
            <a:solidFill>
              <a:schemeClr val="accent5"/>
            </a:solidFill>
            <a:prstDash val="solid"/>
            <a:round/>
            <a:headEnd type="none" w="med" len="med"/>
            <a:tailEnd type="none" w="med" len="med"/>
          </a:ln>
        </p:spPr>
      </p:cxnSp>
      <p:cxnSp>
        <p:nvCxnSpPr>
          <p:cNvPr id="615" name="Google Shape;615;p59"/>
          <p:cNvCxnSpPr/>
          <p:nvPr/>
        </p:nvCxnSpPr>
        <p:spPr>
          <a:xfrm>
            <a:off x="5357550" y="2072650"/>
            <a:ext cx="0" cy="552600"/>
          </a:xfrm>
          <a:prstGeom prst="straightConnector1">
            <a:avLst/>
          </a:prstGeom>
          <a:noFill/>
          <a:ln w="76200" cap="flat" cmpd="sng">
            <a:solidFill>
              <a:schemeClr val="accent5"/>
            </a:solidFill>
            <a:prstDash val="solid"/>
            <a:round/>
            <a:headEnd type="none" w="med" len="med"/>
            <a:tailEnd type="none" w="med" len="med"/>
          </a:ln>
        </p:spPr>
      </p:cxnSp>
      <p:cxnSp>
        <p:nvCxnSpPr>
          <p:cNvPr id="616" name="Google Shape;616;p59"/>
          <p:cNvCxnSpPr/>
          <p:nvPr/>
        </p:nvCxnSpPr>
        <p:spPr>
          <a:xfrm>
            <a:off x="5357550" y="2920525"/>
            <a:ext cx="0" cy="532500"/>
          </a:xfrm>
          <a:prstGeom prst="straightConnector1">
            <a:avLst/>
          </a:prstGeom>
          <a:noFill/>
          <a:ln w="76200" cap="flat" cmpd="sng">
            <a:solidFill>
              <a:schemeClr val="accent5"/>
            </a:solidFill>
            <a:prstDash val="solid"/>
            <a:round/>
            <a:headEnd type="none" w="med" len="med"/>
            <a:tailEnd type="none" w="med" len="med"/>
          </a:ln>
        </p:spPr>
      </p:cxnSp>
      <p:cxnSp>
        <p:nvCxnSpPr>
          <p:cNvPr id="617" name="Google Shape;617;p59"/>
          <p:cNvCxnSpPr/>
          <p:nvPr/>
        </p:nvCxnSpPr>
        <p:spPr>
          <a:xfrm>
            <a:off x="5357550" y="4378450"/>
            <a:ext cx="0" cy="1016400"/>
          </a:xfrm>
          <a:prstGeom prst="straightConnector1">
            <a:avLst/>
          </a:prstGeom>
          <a:noFill/>
          <a:ln w="76200" cap="flat" cmpd="sng">
            <a:solidFill>
              <a:schemeClr val="accent5"/>
            </a:solidFill>
            <a:prstDash val="solid"/>
            <a:round/>
            <a:headEnd type="none" w="med" len="med"/>
            <a:tailEnd type="none" w="med" len="med"/>
          </a:ln>
        </p:spPr>
      </p:cxnSp>
      <p:cxnSp>
        <p:nvCxnSpPr>
          <p:cNvPr id="618" name="Google Shape;618;p59"/>
          <p:cNvCxnSpPr/>
          <p:nvPr/>
        </p:nvCxnSpPr>
        <p:spPr>
          <a:xfrm>
            <a:off x="5357550" y="5670225"/>
            <a:ext cx="0" cy="566700"/>
          </a:xfrm>
          <a:prstGeom prst="straightConnector1">
            <a:avLst/>
          </a:prstGeom>
          <a:noFill/>
          <a:ln w="76200" cap="flat" cmpd="sng">
            <a:solidFill>
              <a:schemeClr val="accent5"/>
            </a:solidFill>
            <a:prstDash val="solid"/>
            <a:round/>
            <a:headEnd type="none" w="med" len="med"/>
            <a:tailEnd type="none" w="med" len="med"/>
          </a:ln>
        </p:spPr>
      </p:cxnSp>
      <p:cxnSp>
        <p:nvCxnSpPr>
          <p:cNvPr id="619" name="Google Shape;619;p59"/>
          <p:cNvCxnSpPr/>
          <p:nvPr/>
        </p:nvCxnSpPr>
        <p:spPr>
          <a:xfrm>
            <a:off x="5357550" y="3757625"/>
            <a:ext cx="0" cy="338100"/>
          </a:xfrm>
          <a:prstGeom prst="straightConnector1">
            <a:avLst/>
          </a:prstGeom>
          <a:noFill/>
          <a:ln w="76200" cap="flat" cmpd="sng">
            <a:solidFill>
              <a:schemeClr val="accent5"/>
            </a:solidFill>
            <a:prstDash val="solid"/>
            <a:round/>
            <a:headEnd type="none" w="med" len="med"/>
            <a:tailEnd type="none" w="med" len="med"/>
          </a:ln>
        </p:spPr>
      </p:cxnSp>
      <p:cxnSp>
        <p:nvCxnSpPr>
          <p:cNvPr id="620" name="Google Shape;620;p59"/>
          <p:cNvCxnSpPr/>
          <p:nvPr/>
        </p:nvCxnSpPr>
        <p:spPr>
          <a:xfrm>
            <a:off x="622650" y="936088"/>
            <a:ext cx="10950300" cy="0"/>
          </a:xfrm>
          <a:prstGeom prst="straightConnector1">
            <a:avLst/>
          </a:prstGeom>
          <a:noFill/>
          <a:ln w="19050" cap="flat" cmpd="sng">
            <a:solidFill>
              <a:srgbClr val="0070C0"/>
            </a:solidFill>
            <a:prstDash val="solid"/>
            <a:round/>
            <a:headEnd type="none" w="med" len="med"/>
            <a:tailEnd type="none" w="med" len="med"/>
          </a:ln>
        </p:spPr>
      </p:cxnSp>
      <p:pic>
        <p:nvPicPr>
          <p:cNvPr id="621" name="Google Shape;621;p59"/>
          <p:cNvPicPr preferRelativeResize="0"/>
          <p:nvPr/>
        </p:nvPicPr>
        <p:blipFill>
          <a:blip r:embed="rId3">
            <a:alphaModFix/>
          </a:blip>
          <a:stretch>
            <a:fillRect/>
          </a:stretch>
        </p:blipFill>
        <p:spPr>
          <a:xfrm>
            <a:off x="78400" y="1080526"/>
            <a:ext cx="5153783" cy="5156398"/>
          </a:xfrm>
          <a:prstGeom prst="rect">
            <a:avLst/>
          </a:prstGeom>
          <a:noFill/>
          <a:ln>
            <a:noFill/>
          </a:ln>
        </p:spPr>
      </p:pic>
      <p:sp>
        <p:nvSpPr>
          <p:cNvPr id="622" name="Google Shape;622;p59"/>
          <p:cNvSpPr txBox="1"/>
          <p:nvPr/>
        </p:nvSpPr>
        <p:spPr>
          <a:xfrm>
            <a:off x="5482925" y="1141825"/>
            <a:ext cx="5970300" cy="5156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1900">
                <a:solidFill>
                  <a:srgbClr val="0B5394"/>
                </a:solidFill>
                <a:latin typeface="Calibri"/>
                <a:ea typeface="Calibri"/>
                <a:cs typeface="Calibri"/>
                <a:sym typeface="Calibri"/>
              </a:rPr>
              <a:t>Infant safety is critically important in both clinical care and research.  ​</a:t>
            </a:r>
            <a:endParaRPr sz="190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endParaRPr sz="19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900">
                <a:solidFill>
                  <a:srgbClr val="0B5394"/>
                </a:solidFill>
                <a:latin typeface="Calibri"/>
                <a:ea typeface="Calibri"/>
                <a:cs typeface="Calibri"/>
                <a:sym typeface="Calibri"/>
              </a:rPr>
              <a:t>The </a:t>
            </a:r>
            <a:r>
              <a:rPr lang="en-GB" sz="1900" b="1">
                <a:solidFill>
                  <a:srgbClr val="0B5394"/>
                </a:solidFill>
                <a:latin typeface="Calibri"/>
                <a:ea typeface="Calibri"/>
                <a:cs typeface="Calibri"/>
                <a:sym typeface="Calibri"/>
              </a:rPr>
              <a:t>Neonatal Adverse Event Severity Scale</a:t>
            </a:r>
            <a:r>
              <a:rPr lang="en-GB" sz="1900">
                <a:solidFill>
                  <a:srgbClr val="0B5394"/>
                </a:solidFill>
                <a:latin typeface="Calibri"/>
                <a:ea typeface="Calibri"/>
                <a:cs typeface="Calibri"/>
                <a:sym typeface="Calibri"/>
              </a:rPr>
              <a:t> (NAESS) is the first tool to provide a standardized, infant-specific framework to consistently assess severity of the most commonly reported events experienced among critically ill infants.​</a:t>
            </a:r>
            <a:endParaRPr sz="190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endParaRPr sz="19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900">
                <a:solidFill>
                  <a:srgbClr val="0B5394"/>
                </a:solidFill>
                <a:latin typeface="Calibri"/>
                <a:ea typeface="Calibri"/>
                <a:cs typeface="Calibri"/>
                <a:sym typeface="Calibri"/>
              </a:rPr>
              <a:t>Parents, nurses, pharmacists, neonatologists, and clinical research team members all play important roles in </a:t>
            </a:r>
            <a:r>
              <a:rPr lang="en-GB" sz="1900" i="1">
                <a:solidFill>
                  <a:srgbClr val="0B5394"/>
                </a:solidFill>
                <a:latin typeface="Calibri"/>
                <a:ea typeface="Calibri"/>
                <a:cs typeface="Calibri"/>
                <a:sym typeface="Calibri"/>
              </a:rPr>
              <a:t>recognizing</a:t>
            </a:r>
            <a:r>
              <a:rPr lang="en-GB" sz="1900">
                <a:solidFill>
                  <a:srgbClr val="0B5394"/>
                </a:solidFill>
                <a:latin typeface="Calibri"/>
                <a:ea typeface="Calibri"/>
                <a:cs typeface="Calibri"/>
                <a:sym typeface="Calibri"/>
              </a:rPr>
              <a:t> </a:t>
            </a:r>
            <a:r>
              <a:rPr lang="en-GB" sz="1900" i="1">
                <a:solidFill>
                  <a:srgbClr val="0B5394"/>
                </a:solidFill>
                <a:latin typeface="Calibri"/>
                <a:ea typeface="Calibri"/>
                <a:cs typeface="Calibri"/>
                <a:sym typeface="Calibri"/>
              </a:rPr>
              <a:t>changes to an infant’s baseline condition</a:t>
            </a:r>
            <a:r>
              <a:rPr lang="en-GB" sz="1900">
                <a:solidFill>
                  <a:srgbClr val="0B5394"/>
                </a:solidFill>
                <a:latin typeface="Calibri"/>
                <a:ea typeface="Calibri"/>
                <a:cs typeface="Calibri"/>
                <a:sym typeface="Calibri"/>
              </a:rPr>
              <a:t>, identifying possible AEs, and promoting safety culture​</a:t>
            </a:r>
            <a:endParaRPr sz="19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endParaRPr sz="19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900">
                <a:solidFill>
                  <a:srgbClr val="0B5394"/>
                </a:solidFill>
                <a:latin typeface="Calibri"/>
                <a:ea typeface="Calibri"/>
                <a:cs typeface="Calibri"/>
                <a:sym typeface="Calibri"/>
              </a:rPr>
              <a:t>Establishing tools that promote consistent, reproducible assessment of the safety of an intervention is critically important in clinical care, research and safety surveillance</a:t>
            </a:r>
            <a:endParaRPr sz="1900">
              <a:solidFill>
                <a:srgbClr val="0B5394"/>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65"/>
          <p:cNvSpPr txBox="1"/>
          <p:nvPr/>
        </p:nvSpPr>
        <p:spPr>
          <a:xfrm>
            <a:off x="622663" y="103832"/>
            <a:ext cx="8606100" cy="78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sz="3200">
                <a:solidFill>
                  <a:srgbClr val="0070C0"/>
                </a:solidFill>
                <a:latin typeface="Roboto Black"/>
                <a:ea typeface="Roboto Black"/>
                <a:cs typeface="Roboto Black"/>
                <a:sym typeface="Roboto Black"/>
              </a:rPr>
              <a:t>INC: Long-Term Outcomes</a:t>
            </a:r>
            <a:endParaRPr sz="3200">
              <a:solidFill>
                <a:srgbClr val="0079D7"/>
              </a:solidFill>
              <a:latin typeface="Roboto Black"/>
              <a:ea typeface="Roboto Black"/>
              <a:cs typeface="Roboto Black"/>
              <a:sym typeface="Roboto Black"/>
            </a:endParaRPr>
          </a:p>
        </p:txBody>
      </p:sp>
      <p:sp>
        <p:nvSpPr>
          <p:cNvPr id="683" name="Google Shape;683;p65"/>
          <p:cNvSpPr txBox="1"/>
          <p:nvPr/>
        </p:nvSpPr>
        <p:spPr>
          <a:xfrm>
            <a:off x="5478028" y="1064128"/>
            <a:ext cx="6552488" cy="4550400"/>
          </a:xfrm>
          <a:prstGeom prst="rect">
            <a:avLst/>
          </a:prstGeom>
          <a:noFill/>
          <a:ln>
            <a:noFill/>
          </a:ln>
        </p:spPr>
        <p:txBody>
          <a:bodyPr spcFirstLastPara="1" wrap="square" lIns="0" tIns="0" rIns="0" bIns="0" anchor="t" anchorCtr="0">
            <a:noAutofit/>
          </a:bodyPr>
          <a:lstStyle/>
          <a:p>
            <a:r>
              <a:rPr lang="en-US" sz="1500" dirty="0">
                <a:solidFill>
                  <a:schemeClr val="accent5">
                    <a:lumMod val="50000"/>
                  </a:schemeClr>
                </a:solidFill>
                <a:latin typeface="Calibri"/>
                <a:ea typeface="Calibri"/>
                <a:sym typeface="Calibri"/>
              </a:rPr>
              <a:t>C-Path International Neonatal Consortium </a:t>
            </a:r>
            <a:r>
              <a:rPr lang="en-US" sz="1500" u="sng" dirty="0">
                <a:solidFill>
                  <a:schemeClr val="accent5">
                    <a:lumMod val="50000"/>
                  </a:schemeClr>
                </a:solidFill>
                <a:latin typeface="Calibri"/>
                <a:ea typeface="Calibri"/>
                <a:sym typeface="Calibri"/>
                <a:hlinkClick r:id="rId3">
                  <a:extLst>
                    <a:ext uri="{A12FA001-AC4F-418D-AE19-62706E023703}">
                      <ahyp:hlinkClr xmlns:ahyp="http://schemas.microsoft.com/office/drawing/2018/hyperlinkcolor" val="tx"/>
                    </a:ext>
                  </a:extLst>
                </a:hlinkClick>
              </a:rPr>
              <a:t>publication</a:t>
            </a:r>
            <a:r>
              <a:rPr lang="en-US" sz="1500" dirty="0">
                <a:solidFill>
                  <a:schemeClr val="accent5">
                    <a:lumMod val="50000"/>
                  </a:schemeClr>
                </a:solidFill>
                <a:latin typeface="Calibri"/>
                <a:ea typeface="Calibri"/>
                <a:sym typeface="Calibri"/>
              </a:rPr>
              <a:t> conceptualizes recommendations for outcome assessments in neonatal therapeutic trials. </a:t>
            </a:r>
            <a:endParaRPr lang="en-US" sz="1500" dirty="0">
              <a:solidFill>
                <a:schemeClr val="accent5">
                  <a:lumMod val="50000"/>
                </a:schemeClr>
              </a:solidFill>
              <a:latin typeface="Calibri"/>
              <a:ea typeface="Calibri"/>
            </a:endParaRPr>
          </a:p>
          <a:p>
            <a:endParaRPr lang="en-GB" sz="1500" dirty="0">
              <a:solidFill>
                <a:schemeClr val="accent5">
                  <a:lumMod val="50000"/>
                </a:schemeClr>
              </a:solidFill>
              <a:latin typeface="Calibri"/>
              <a:ea typeface="Calibri"/>
            </a:endParaRPr>
          </a:p>
          <a:p>
            <a:pPr lvl="0" algn="l">
              <a:spcAft>
                <a:spcPts val="0"/>
              </a:spcAft>
            </a:pPr>
            <a:r>
              <a:rPr lang="en-GB" sz="1500" dirty="0">
                <a:solidFill>
                  <a:schemeClr val="accent5">
                    <a:lumMod val="50000"/>
                  </a:schemeClr>
                </a:solidFill>
                <a:latin typeface="Calibri"/>
                <a:ea typeface="Calibri"/>
                <a:sym typeface="Calibri"/>
              </a:rPr>
              <a:t>Investigational medicinal products (IMP) for neonates can impair or improve long-term outcomes through direct effects on the brain or indirect effects on other developing organ systems.</a:t>
            </a:r>
            <a:endParaRPr lang="en-GB" sz="1500" dirty="0">
              <a:solidFill>
                <a:schemeClr val="accent5">
                  <a:lumMod val="50000"/>
                </a:schemeClr>
              </a:solidFill>
              <a:latin typeface="Calibri"/>
              <a:ea typeface="Calibri"/>
            </a:endParaRPr>
          </a:p>
          <a:p>
            <a:endParaRPr lang="en-GB" sz="1500" dirty="0">
              <a:solidFill>
                <a:schemeClr val="accent5">
                  <a:lumMod val="50000"/>
                </a:schemeClr>
              </a:solidFill>
              <a:latin typeface="Calibri"/>
              <a:ea typeface="Calibri"/>
            </a:endParaRPr>
          </a:p>
          <a:p>
            <a:r>
              <a:rPr lang="en-GB" sz="1500" dirty="0">
                <a:solidFill>
                  <a:schemeClr val="accent5">
                    <a:lumMod val="50000"/>
                  </a:schemeClr>
                </a:solidFill>
                <a:latin typeface="Calibri"/>
                <a:ea typeface="Calibri"/>
                <a:sym typeface="Calibri"/>
              </a:rPr>
              <a:t>Identification of reliable and impactful outcome assessments is a critical step in early protocol design that requires input from parents, health care providers, regulators, and sponsors. </a:t>
            </a:r>
            <a:endParaRPr lang="en-GB" sz="1500" dirty="0">
              <a:solidFill>
                <a:schemeClr val="accent5">
                  <a:lumMod val="50000"/>
                </a:schemeClr>
              </a:solidFill>
              <a:latin typeface="Calibri"/>
              <a:ea typeface="Calibri"/>
            </a:endParaRPr>
          </a:p>
          <a:p>
            <a:pPr lvl="0" indent="0" algn="l">
              <a:spcAft>
                <a:spcPts val="0"/>
              </a:spcAft>
              <a:buNone/>
            </a:pPr>
            <a:endParaRPr lang="en-GB" sz="1500" dirty="0">
              <a:solidFill>
                <a:schemeClr val="accent5">
                  <a:lumMod val="50000"/>
                </a:schemeClr>
              </a:solidFill>
              <a:latin typeface="Calibri"/>
              <a:ea typeface="Calibri"/>
            </a:endParaRPr>
          </a:p>
          <a:p>
            <a:r>
              <a:rPr lang="en-GB" sz="1500" dirty="0">
                <a:solidFill>
                  <a:schemeClr val="accent5">
                    <a:lumMod val="50000"/>
                  </a:schemeClr>
                </a:solidFill>
                <a:latin typeface="Calibri"/>
                <a:ea typeface="Calibri"/>
                <a:sym typeface="Calibri"/>
              </a:rPr>
              <a:t>Assessments need to be tailored to the expected harms and benefits of the investigational medicinal product without excluding the assessment of unexpected impacts. </a:t>
            </a:r>
            <a:endParaRPr lang="en-GB" sz="1500" dirty="0">
              <a:solidFill>
                <a:schemeClr val="accent5">
                  <a:lumMod val="50000"/>
                </a:schemeClr>
              </a:solidFill>
              <a:latin typeface="Calibri"/>
              <a:ea typeface="Calibri"/>
            </a:endParaRPr>
          </a:p>
          <a:p>
            <a:pPr lvl="0" indent="0" algn="l">
              <a:spcAft>
                <a:spcPts val="0"/>
              </a:spcAft>
              <a:buNone/>
            </a:pPr>
            <a:endParaRPr lang="en-GB" sz="1500" dirty="0">
              <a:solidFill>
                <a:schemeClr val="accent5">
                  <a:lumMod val="50000"/>
                </a:schemeClr>
              </a:solidFill>
              <a:latin typeface="Calibri"/>
              <a:ea typeface="Calibri"/>
            </a:endParaRPr>
          </a:p>
          <a:p>
            <a:r>
              <a:rPr lang="en-US" sz="1500" dirty="0">
                <a:solidFill>
                  <a:schemeClr val="accent5">
                    <a:lumMod val="50000"/>
                  </a:schemeClr>
                </a:solidFill>
                <a:latin typeface="Calibri"/>
                <a:ea typeface="Calibri"/>
                <a:sym typeface="Calibri"/>
              </a:rPr>
              <a:t>Outcome assessments may occur at different time points throughout childhood; plans should balance of benefits costs, and burdens of assessments to the researcher and families thereby enhancing family participation and achieving high quality, meaningful data. </a:t>
            </a:r>
            <a:r>
              <a:rPr lang="en-US" sz="1500" i="1" dirty="0">
                <a:solidFill>
                  <a:schemeClr val="accent5">
                    <a:lumMod val="50000"/>
                  </a:schemeClr>
                </a:solidFill>
                <a:latin typeface="Calibri"/>
                <a:ea typeface="Calibri"/>
                <a:sym typeface="Calibri"/>
              </a:rPr>
              <a:t>(</a:t>
            </a:r>
            <a:r>
              <a:rPr lang="en-US" sz="1500" i="1" u="sng" dirty="0">
                <a:solidFill>
                  <a:schemeClr val="accent5">
                    <a:lumMod val="50000"/>
                  </a:schemeClr>
                </a:solidFill>
                <a:latin typeface="Calibri"/>
                <a:ea typeface="Calibri"/>
                <a:sym typeface="Calibri"/>
                <a:hlinkClick r:id="rId4">
                  <a:extLst>
                    <a:ext uri="{A12FA001-AC4F-418D-AE19-62706E023703}">
                      <ahyp:hlinkClr xmlns:ahyp="http://schemas.microsoft.com/office/drawing/2018/hyperlinkcolor" val="tx"/>
                    </a:ext>
                  </a:extLst>
                </a:hlinkClick>
              </a:rPr>
              <a:t>supplemental materials</a:t>
            </a:r>
            <a:r>
              <a:rPr lang="en-US" sz="1500" i="1" dirty="0">
                <a:solidFill>
                  <a:schemeClr val="accent5">
                    <a:lumMod val="50000"/>
                  </a:schemeClr>
                </a:solidFill>
                <a:latin typeface="Calibri"/>
                <a:ea typeface="Calibri"/>
                <a:sym typeface="Calibri"/>
              </a:rPr>
              <a:t> outline specific assessments at different ages)</a:t>
            </a:r>
            <a:endParaRPr lang="en-US" sz="1500" dirty="0">
              <a:solidFill>
                <a:schemeClr val="accent5">
                  <a:lumMod val="50000"/>
                </a:schemeClr>
              </a:solidFill>
              <a:latin typeface="Calibri"/>
              <a:ea typeface="Calibri"/>
            </a:endParaRPr>
          </a:p>
          <a:p>
            <a:endParaRPr lang="en-GB" sz="1500" dirty="0">
              <a:solidFill>
                <a:schemeClr val="accent5">
                  <a:lumMod val="50000"/>
                </a:schemeClr>
              </a:solidFill>
              <a:latin typeface="Calibri"/>
              <a:ea typeface="Calibri"/>
            </a:endParaRPr>
          </a:p>
          <a:p>
            <a:r>
              <a:rPr lang="en-GB" sz="1500" dirty="0">
                <a:solidFill>
                  <a:schemeClr val="accent5">
                    <a:lumMod val="50000"/>
                  </a:schemeClr>
                </a:solidFill>
                <a:latin typeface="Calibri"/>
                <a:ea typeface="Calibri"/>
                <a:sym typeface="Calibri"/>
              </a:rPr>
              <a:t>The involvement of parents, the use of harmonized global assessment instruments, and the collection of high-quality, standardized electronic health data </a:t>
            </a:r>
            <a:r>
              <a:rPr lang="en-US" sz="1500" dirty="0">
                <a:solidFill>
                  <a:schemeClr val="accent5">
                    <a:lumMod val="50000"/>
                  </a:schemeClr>
                </a:solidFill>
                <a:latin typeface="Calibri"/>
                <a:ea typeface="Calibri"/>
                <a:sym typeface="Calibri"/>
              </a:rPr>
              <a:t>can minimize the burden and costs of long-term outcome assessments</a:t>
            </a:r>
            <a:r>
              <a:rPr lang="en-GB" sz="1500" dirty="0">
                <a:solidFill>
                  <a:schemeClr val="accent5">
                    <a:lumMod val="50000"/>
                  </a:schemeClr>
                </a:solidFill>
                <a:latin typeface="Calibri"/>
                <a:ea typeface="Calibri"/>
                <a:sym typeface="Calibri"/>
              </a:rPr>
              <a:t>.</a:t>
            </a:r>
            <a:endParaRPr lang="en-GB" sz="1500" dirty="0">
              <a:solidFill>
                <a:schemeClr val="accent5">
                  <a:lumMod val="50000"/>
                </a:schemeClr>
              </a:solidFill>
              <a:latin typeface="Calibri"/>
              <a:ea typeface="Calibri"/>
            </a:endParaRPr>
          </a:p>
          <a:p>
            <a:pPr marL="0" lvl="0" indent="0" algn="l">
              <a:lnSpc>
                <a:spcPct val="90000"/>
              </a:lnSpc>
              <a:spcAft>
                <a:spcPts val="0"/>
              </a:spcAft>
              <a:buNone/>
            </a:pPr>
            <a:endParaRPr lang="en-GB" sz="1500" dirty="0">
              <a:solidFill>
                <a:schemeClr val="accent5">
                  <a:lumMod val="50000"/>
                </a:schemeClr>
              </a:solidFill>
              <a:latin typeface="Calibri"/>
              <a:ea typeface="Calibri"/>
              <a:cs typeface="Calibri"/>
            </a:endParaRPr>
          </a:p>
        </p:txBody>
      </p:sp>
      <p:cxnSp>
        <p:nvCxnSpPr>
          <p:cNvPr id="684" name="Google Shape;684;p65"/>
          <p:cNvCxnSpPr/>
          <p:nvPr/>
        </p:nvCxnSpPr>
        <p:spPr>
          <a:xfrm>
            <a:off x="5357550" y="1065001"/>
            <a:ext cx="0" cy="571500"/>
          </a:xfrm>
          <a:prstGeom prst="straightConnector1">
            <a:avLst/>
          </a:prstGeom>
          <a:noFill/>
          <a:ln w="76200" cap="flat" cmpd="sng">
            <a:solidFill>
              <a:schemeClr val="accent5"/>
            </a:solidFill>
            <a:prstDash val="solid"/>
            <a:round/>
            <a:headEnd type="none" w="med" len="med"/>
            <a:tailEnd type="none" w="med" len="med"/>
          </a:ln>
        </p:spPr>
      </p:cxnSp>
      <p:cxnSp>
        <p:nvCxnSpPr>
          <p:cNvPr id="685" name="Google Shape;685;p65"/>
          <p:cNvCxnSpPr/>
          <p:nvPr/>
        </p:nvCxnSpPr>
        <p:spPr>
          <a:xfrm>
            <a:off x="5357550" y="1790902"/>
            <a:ext cx="0" cy="552600"/>
          </a:xfrm>
          <a:prstGeom prst="straightConnector1">
            <a:avLst/>
          </a:prstGeom>
          <a:noFill/>
          <a:ln w="76200" cap="flat" cmpd="sng">
            <a:solidFill>
              <a:schemeClr val="accent5"/>
            </a:solidFill>
            <a:prstDash val="solid"/>
            <a:round/>
            <a:headEnd type="none" w="med" len="med"/>
            <a:tailEnd type="none" w="med" len="med"/>
          </a:ln>
        </p:spPr>
      </p:cxnSp>
      <p:cxnSp>
        <p:nvCxnSpPr>
          <p:cNvPr id="686" name="Google Shape;686;p65"/>
          <p:cNvCxnSpPr/>
          <p:nvPr/>
        </p:nvCxnSpPr>
        <p:spPr>
          <a:xfrm>
            <a:off x="5370356" y="2715617"/>
            <a:ext cx="0" cy="622147"/>
          </a:xfrm>
          <a:prstGeom prst="straightConnector1">
            <a:avLst/>
          </a:prstGeom>
          <a:noFill/>
          <a:ln w="76200" cap="flat" cmpd="sng">
            <a:solidFill>
              <a:schemeClr val="accent5"/>
            </a:solidFill>
            <a:prstDash val="solid"/>
            <a:round/>
            <a:headEnd type="none" w="med" len="med"/>
            <a:tailEnd type="none" w="med" len="med"/>
          </a:ln>
        </p:spPr>
      </p:cxnSp>
      <p:cxnSp>
        <p:nvCxnSpPr>
          <p:cNvPr id="687" name="Google Shape;687;p65"/>
          <p:cNvCxnSpPr/>
          <p:nvPr/>
        </p:nvCxnSpPr>
        <p:spPr>
          <a:xfrm>
            <a:off x="5357550" y="4506517"/>
            <a:ext cx="6403" cy="1093240"/>
          </a:xfrm>
          <a:prstGeom prst="straightConnector1">
            <a:avLst/>
          </a:prstGeom>
          <a:noFill/>
          <a:ln w="76200" cap="flat" cmpd="sng">
            <a:solidFill>
              <a:schemeClr val="accent5"/>
            </a:solidFill>
            <a:prstDash val="solid"/>
            <a:round/>
            <a:headEnd type="none" w="med" len="med"/>
            <a:tailEnd type="none" w="med" len="med"/>
          </a:ln>
        </p:spPr>
      </p:cxnSp>
      <p:cxnSp>
        <p:nvCxnSpPr>
          <p:cNvPr id="688" name="Google Shape;688;p65"/>
          <p:cNvCxnSpPr/>
          <p:nvPr/>
        </p:nvCxnSpPr>
        <p:spPr>
          <a:xfrm>
            <a:off x="5357550" y="5913553"/>
            <a:ext cx="0" cy="630733"/>
          </a:xfrm>
          <a:prstGeom prst="straightConnector1">
            <a:avLst/>
          </a:prstGeom>
          <a:noFill/>
          <a:ln w="76200" cap="flat" cmpd="sng">
            <a:solidFill>
              <a:schemeClr val="accent5"/>
            </a:solidFill>
            <a:prstDash val="solid"/>
            <a:round/>
            <a:headEnd type="none" w="med" len="med"/>
            <a:tailEnd type="none" w="med" len="med"/>
          </a:ln>
        </p:spPr>
      </p:cxnSp>
      <p:cxnSp>
        <p:nvCxnSpPr>
          <p:cNvPr id="689" name="Google Shape;689;p65"/>
          <p:cNvCxnSpPr/>
          <p:nvPr/>
        </p:nvCxnSpPr>
        <p:spPr>
          <a:xfrm>
            <a:off x="5363953" y="3603945"/>
            <a:ext cx="0" cy="594233"/>
          </a:xfrm>
          <a:prstGeom prst="straightConnector1">
            <a:avLst/>
          </a:prstGeom>
          <a:noFill/>
          <a:ln w="76200" cap="flat" cmpd="sng">
            <a:solidFill>
              <a:schemeClr val="accent5"/>
            </a:solidFill>
            <a:prstDash val="solid"/>
            <a:round/>
            <a:headEnd type="none" w="med" len="med"/>
            <a:tailEnd type="none" w="med" len="med"/>
          </a:ln>
        </p:spPr>
      </p:cxnSp>
      <p:cxnSp>
        <p:nvCxnSpPr>
          <p:cNvPr id="690" name="Google Shape;690;p65"/>
          <p:cNvCxnSpPr/>
          <p:nvPr/>
        </p:nvCxnSpPr>
        <p:spPr>
          <a:xfrm>
            <a:off x="622650" y="936088"/>
            <a:ext cx="10950300" cy="0"/>
          </a:xfrm>
          <a:prstGeom prst="straightConnector1">
            <a:avLst/>
          </a:prstGeom>
          <a:noFill/>
          <a:ln w="19050" cap="flat" cmpd="sng">
            <a:solidFill>
              <a:srgbClr val="0070C0"/>
            </a:solidFill>
            <a:prstDash val="solid"/>
            <a:round/>
            <a:headEnd type="none" w="med" len="med"/>
            <a:tailEnd type="none" w="med" len="med"/>
          </a:ln>
        </p:spPr>
      </p:cxnSp>
      <p:pic>
        <p:nvPicPr>
          <p:cNvPr id="691" name="Google Shape;691;p65"/>
          <p:cNvPicPr preferRelativeResize="0"/>
          <p:nvPr/>
        </p:nvPicPr>
        <p:blipFill rotWithShape="1">
          <a:blip r:embed="rId5">
            <a:alphaModFix/>
          </a:blip>
          <a:srcRect t="177" r="4866" b="-122"/>
          <a:stretch/>
        </p:blipFill>
        <p:spPr>
          <a:xfrm>
            <a:off x="152400" y="1054830"/>
            <a:ext cx="5006778" cy="52626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71"/>
          <p:cNvSpPr txBox="1"/>
          <p:nvPr/>
        </p:nvSpPr>
        <p:spPr>
          <a:xfrm>
            <a:off x="622663" y="103832"/>
            <a:ext cx="8606100" cy="78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sz="3200">
                <a:solidFill>
                  <a:srgbClr val="0070C0"/>
                </a:solidFill>
                <a:latin typeface="Roboto Black"/>
                <a:ea typeface="Roboto Black"/>
                <a:cs typeface="Roboto Black"/>
                <a:sym typeface="Roboto Black"/>
              </a:rPr>
              <a:t>INC: Neonatal Seizures</a:t>
            </a:r>
            <a:endParaRPr sz="3200">
              <a:solidFill>
                <a:srgbClr val="0079D7"/>
              </a:solidFill>
              <a:latin typeface="Roboto Black"/>
              <a:ea typeface="Roboto Black"/>
              <a:cs typeface="Roboto Black"/>
              <a:sym typeface="Roboto Black"/>
            </a:endParaRPr>
          </a:p>
        </p:txBody>
      </p:sp>
      <p:cxnSp>
        <p:nvCxnSpPr>
          <p:cNvPr id="752" name="Google Shape;752;p71"/>
          <p:cNvCxnSpPr/>
          <p:nvPr/>
        </p:nvCxnSpPr>
        <p:spPr>
          <a:xfrm>
            <a:off x="5357550" y="1253500"/>
            <a:ext cx="0" cy="887700"/>
          </a:xfrm>
          <a:prstGeom prst="straightConnector1">
            <a:avLst/>
          </a:prstGeom>
          <a:noFill/>
          <a:ln w="76200" cap="flat" cmpd="sng">
            <a:solidFill>
              <a:schemeClr val="accent5"/>
            </a:solidFill>
            <a:prstDash val="solid"/>
            <a:round/>
            <a:headEnd type="none" w="med" len="med"/>
            <a:tailEnd type="none" w="med" len="med"/>
          </a:ln>
        </p:spPr>
      </p:cxnSp>
      <p:cxnSp>
        <p:nvCxnSpPr>
          <p:cNvPr id="753" name="Google Shape;753;p71"/>
          <p:cNvCxnSpPr/>
          <p:nvPr/>
        </p:nvCxnSpPr>
        <p:spPr>
          <a:xfrm>
            <a:off x="5357550" y="2386975"/>
            <a:ext cx="0" cy="640200"/>
          </a:xfrm>
          <a:prstGeom prst="straightConnector1">
            <a:avLst/>
          </a:prstGeom>
          <a:noFill/>
          <a:ln w="76200" cap="flat" cmpd="sng">
            <a:solidFill>
              <a:schemeClr val="accent5"/>
            </a:solidFill>
            <a:prstDash val="solid"/>
            <a:round/>
            <a:headEnd type="none" w="med" len="med"/>
            <a:tailEnd type="none" w="med" len="med"/>
          </a:ln>
        </p:spPr>
      </p:cxnSp>
      <p:cxnSp>
        <p:nvCxnSpPr>
          <p:cNvPr id="754" name="Google Shape;754;p71"/>
          <p:cNvCxnSpPr/>
          <p:nvPr/>
        </p:nvCxnSpPr>
        <p:spPr>
          <a:xfrm>
            <a:off x="5357550" y="3272950"/>
            <a:ext cx="0" cy="1095300"/>
          </a:xfrm>
          <a:prstGeom prst="straightConnector1">
            <a:avLst/>
          </a:prstGeom>
          <a:noFill/>
          <a:ln w="76200" cap="flat" cmpd="sng">
            <a:solidFill>
              <a:schemeClr val="accent5"/>
            </a:solidFill>
            <a:prstDash val="solid"/>
            <a:round/>
            <a:headEnd type="none" w="med" len="med"/>
            <a:tailEnd type="none" w="med" len="med"/>
          </a:ln>
        </p:spPr>
      </p:cxnSp>
      <p:cxnSp>
        <p:nvCxnSpPr>
          <p:cNvPr id="755" name="Google Shape;755;p71"/>
          <p:cNvCxnSpPr/>
          <p:nvPr/>
        </p:nvCxnSpPr>
        <p:spPr>
          <a:xfrm>
            <a:off x="5357550" y="4614025"/>
            <a:ext cx="0" cy="603000"/>
          </a:xfrm>
          <a:prstGeom prst="straightConnector1">
            <a:avLst/>
          </a:prstGeom>
          <a:noFill/>
          <a:ln w="76200" cap="flat" cmpd="sng">
            <a:solidFill>
              <a:schemeClr val="accent5"/>
            </a:solidFill>
            <a:prstDash val="solid"/>
            <a:round/>
            <a:headEnd type="none" w="med" len="med"/>
            <a:tailEnd type="none" w="med" len="med"/>
          </a:ln>
        </p:spPr>
      </p:cxnSp>
      <p:cxnSp>
        <p:nvCxnSpPr>
          <p:cNvPr id="756" name="Google Shape;756;p71"/>
          <p:cNvCxnSpPr/>
          <p:nvPr/>
        </p:nvCxnSpPr>
        <p:spPr>
          <a:xfrm>
            <a:off x="5357550" y="5483850"/>
            <a:ext cx="0" cy="867900"/>
          </a:xfrm>
          <a:prstGeom prst="straightConnector1">
            <a:avLst/>
          </a:prstGeom>
          <a:noFill/>
          <a:ln w="76200" cap="flat" cmpd="sng">
            <a:solidFill>
              <a:schemeClr val="accent5"/>
            </a:solidFill>
            <a:prstDash val="solid"/>
            <a:round/>
            <a:headEnd type="none" w="med" len="med"/>
            <a:tailEnd type="none" w="med" len="med"/>
          </a:ln>
        </p:spPr>
      </p:cxnSp>
      <p:cxnSp>
        <p:nvCxnSpPr>
          <p:cNvPr id="757" name="Google Shape;757;p71"/>
          <p:cNvCxnSpPr/>
          <p:nvPr/>
        </p:nvCxnSpPr>
        <p:spPr>
          <a:xfrm>
            <a:off x="622650" y="936088"/>
            <a:ext cx="10950300" cy="0"/>
          </a:xfrm>
          <a:prstGeom prst="straightConnector1">
            <a:avLst/>
          </a:prstGeom>
          <a:noFill/>
          <a:ln w="19050" cap="flat" cmpd="sng">
            <a:solidFill>
              <a:srgbClr val="0070C0"/>
            </a:solidFill>
            <a:prstDash val="solid"/>
            <a:round/>
            <a:headEnd type="none" w="med" len="med"/>
            <a:tailEnd type="none" w="med" len="med"/>
          </a:ln>
        </p:spPr>
      </p:cxnSp>
      <p:pic>
        <p:nvPicPr>
          <p:cNvPr id="758" name="Google Shape;758;p71"/>
          <p:cNvPicPr preferRelativeResize="0"/>
          <p:nvPr/>
        </p:nvPicPr>
        <p:blipFill>
          <a:blip r:embed="rId3">
            <a:alphaModFix/>
          </a:blip>
          <a:stretch>
            <a:fillRect/>
          </a:stretch>
        </p:blipFill>
        <p:spPr>
          <a:xfrm>
            <a:off x="152400" y="1045526"/>
            <a:ext cx="5097786" cy="5100373"/>
          </a:xfrm>
          <a:prstGeom prst="rect">
            <a:avLst/>
          </a:prstGeom>
          <a:noFill/>
          <a:ln>
            <a:noFill/>
          </a:ln>
        </p:spPr>
      </p:pic>
      <p:sp>
        <p:nvSpPr>
          <p:cNvPr id="759" name="Google Shape;759;p71"/>
          <p:cNvSpPr txBox="1"/>
          <p:nvPr/>
        </p:nvSpPr>
        <p:spPr>
          <a:xfrm>
            <a:off x="5434975" y="1177300"/>
            <a:ext cx="6318600" cy="5171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1200" b="1">
                <a:solidFill>
                  <a:srgbClr val="0B5394"/>
                </a:solidFill>
                <a:latin typeface="Calibri"/>
                <a:ea typeface="Calibri"/>
                <a:cs typeface="Calibri"/>
                <a:sym typeface="Calibri"/>
              </a:rPr>
              <a:t>Two general messages regarding neonatal drug development not specific to seizures​:</a:t>
            </a:r>
            <a:endParaRPr sz="1200" b="1">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200">
                <a:solidFill>
                  <a:srgbClr val="0B5394"/>
                </a:solidFill>
                <a:latin typeface="Calibri"/>
                <a:ea typeface="Calibri"/>
                <a:cs typeface="Calibri"/>
                <a:sym typeface="Calibri"/>
              </a:rPr>
              <a:t>Neonatal clinical trials and drug development programs are needed to ensure that safe and effective therapies are available for critically ill newborns. Clinical care can be complicated by an absence of treatment options or inadequately studied treatments.​</a:t>
            </a:r>
            <a:endParaRPr sz="120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endParaRPr sz="12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200">
                <a:solidFill>
                  <a:srgbClr val="0B5394"/>
                </a:solidFill>
                <a:latin typeface="Calibri"/>
                <a:ea typeface="Calibri"/>
                <a:cs typeface="Calibri"/>
                <a:sym typeface="Calibri"/>
              </a:rPr>
              <a:t>Neonates are a unique, vulnerable population in whom clinical trials are difficult to perform. The advocacy and input of parents can enhance trial design and potential success of a trial. </a:t>
            </a:r>
            <a:endParaRPr sz="12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endParaRPr sz="12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200" b="1">
                <a:solidFill>
                  <a:srgbClr val="0B5394"/>
                </a:solidFill>
                <a:latin typeface="Calibri"/>
                <a:ea typeface="Calibri"/>
                <a:cs typeface="Calibri"/>
                <a:sym typeface="Calibri"/>
              </a:rPr>
              <a:t>Four key messages related to therapeutic trials for neonatal seizures:​</a:t>
            </a:r>
            <a:endParaRPr sz="1200" b="1">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200">
                <a:solidFill>
                  <a:srgbClr val="0B5394"/>
                </a:solidFill>
                <a:latin typeface="Calibri"/>
                <a:ea typeface="Calibri"/>
                <a:cs typeface="Calibri"/>
                <a:sym typeface="Calibri"/>
              </a:rPr>
              <a:t>Seizures, one of the most common neurologic emergencies in neonates, are associated with significant mortality and neurodevelopmental disability.  In fact, seizures are more common in neonates than any other age group. There is a critical need for safe and effective treatments for seizures in neonates​</a:t>
            </a:r>
            <a:endParaRPr sz="120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endParaRPr sz="12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200">
                <a:solidFill>
                  <a:srgbClr val="0B5394"/>
                </a:solidFill>
                <a:latin typeface="Calibri"/>
                <a:ea typeface="Calibri"/>
                <a:cs typeface="Calibri"/>
                <a:sym typeface="Calibri"/>
              </a:rPr>
              <a:t>Phenobarbital, often the first-line medication for neonatal seizure management, is efficacious in only 40-50% of neonates with seizures. ​</a:t>
            </a:r>
            <a:endParaRPr sz="120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endParaRPr sz="12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200">
                <a:solidFill>
                  <a:srgbClr val="0B5394"/>
                </a:solidFill>
                <a:latin typeface="Calibri"/>
                <a:ea typeface="Calibri"/>
                <a:cs typeface="Calibri"/>
                <a:sym typeface="Calibri"/>
              </a:rPr>
              <a:t>The INC published comprehensive recommendations for clinical trial design components of anti-seizure medications in neonates with valuable input from clinical care providers, researchers, nurses, industry, regulatory agencies, and parent advocacy groups. They specifically provide recommendations for inclusion/exclusion criteria, choice of comparator arms for treatment, consent, and outcome measures to facilitate the conduct of trials evaluating anti-seizure drugs or treatments for neonates. The supplement provides a literature review and drug specific discussion regarding formulations. ​</a:t>
            </a:r>
            <a:endParaRPr sz="120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endParaRPr sz="12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200">
                <a:solidFill>
                  <a:srgbClr val="0B5394"/>
                </a:solidFill>
                <a:latin typeface="Calibri"/>
                <a:ea typeface="Calibri"/>
                <a:cs typeface="Calibri"/>
                <a:sym typeface="Calibri"/>
              </a:rPr>
              <a:t>This paper provides essential guidance to efficiently develop a regulatory clinical trial of anti-seizure treatments in neonates to determine which medications are safe and effective.</a:t>
            </a:r>
            <a:endParaRPr sz="1200">
              <a:solidFill>
                <a:srgbClr val="0B5394"/>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Path-PSTC-Widescree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4</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C-Path-PSTC-Widescreen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56</cp:revision>
  <dcterms:modified xsi:type="dcterms:W3CDTF">2021-10-17T05:59:34Z</dcterms:modified>
</cp:coreProperties>
</file>