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6"/>
  </p:notesMasterIdLst>
  <p:sldIdLst>
    <p:sldId id="256" r:id="rId2"/>
    <p:sldId id="260" r:id="rId3"/>
    <p:sldId id="273" r:id="rId4"/>
    <p:sldId id="272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 Black" panose="02000000000000000000" pitchFamily="2" charset="0"/>
      <p:bold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38815-D4B6-F060-E556-D9A74E0C7094}" v="15" dt="2021-10-17T06:05:59.516"/>
    <p1510:client id="{975C6ED4-DDDD-B2F9-DCE0-C528D5CDBED3}" v="88" dt="2021-10-08T18:15:57.671"/>
    <p1510:client id="{B8C64787-ED68-736E-AC3F-10418A1959C9}" v="52" dt="2021-10-14T22:59:27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50c0b1c6a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f50c0b1c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f6e1519b2f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Regulators would use this slide for the NAESS paper </a:t>
            </a:r>
            <a:endParaRPr/>
          </a:p>
        </p:txBody>
      </p:sp>
      <p:sp>
        <p:nvSpPr>
          <p:cNvPr id="625" name="Google Shape;625;gf6e1519b2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Regulators would use this slide for the LTO paper</a:t>
            </a:r>
            <a:endParaRPr/>
          </a:p>
        </p:txBody>
      </p:sp>
      <p:sp>
        <p:nvSpPr>
          <p:cNvPr id="694" name="Google Shape;6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f6e1519b2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Regulators would use this slide for the neonatal seizures paper</a:t>
            </a:r>
            <a:endParaRPr/>
          </a:p>
        </p:txBody>
      </p:sp>
      <p:sp>
        <p:nvSpPr>
          <p:cNvPr id="762" name="Google Shape;762;gf6e1519b2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C - Title Slide">
  <p:cSld name="INC - 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4176" y="5915249"/>
            <a:ext cx="1219460" cy="72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AD - Content Slide">
  <p:cSld name="CPAD - Content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35" y="152414"/>
            <a:ext cx="1109402" cy="71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4" name="Google Shape;114;p1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11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6" name="Google Shape;116;p1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P - Title Slide">
  <p:cSld name="CPP - 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12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8" name="Google Shape;128;p1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2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3325" y="5912242"/>
            <a:ext cx="933303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P - Content Slide">
  <p:cSld name="CPP - Content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 descr="Tex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45" y="152420"/>
            <a:ext cx="1109392" cy="71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5" name="Google Shape;135;p1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13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7" name="Google Shape;137;p1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SCD - Title Slide">
  <p:cSld name="CP-SCD - Title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4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9747" y="5912240"/>
            <a:ext cx="1203889" cy="7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5" name="Google Shape;145;p1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0" name="Google Shape;150;p1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-SCD - Content Slide">
  <p:cSld name="CP-SCD - Content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52" y="152414"/>
            <a:ext cx="1109385" cy="71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6" name="Google Shape;156;p1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8" name="Google Shape;158;p1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TR - Title Slide">
  <p:cSld name="CPTR - Title Slid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594" y="5962451"/>
            <a:ext cx="2839042" cy="59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1" name="Google Shape;171;p16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TR - Content Slide">
  <p:cSld name="CPTR - Content Slid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6" name="Google Shape;176;p1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8" name="Google Shape;178;p1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9" name="Google Shape;179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5860" y="249117"/>
            <a:ext cx="1318380" cy="49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TA - Title Slide">
  <p:cSld name="CPTA - 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8" descr="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98141" y="5912240"/>
            <a:ext cx="1405495" cy="73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1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2" name="Google Shape;192;p1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TA - Content Slide">
  <p:cSld name="CPTA - Content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2946" y="147653"/>
            <a:ext cx="1226391" cy="71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8" name="Google Shape;198;p1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19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0" name="Google Shape;200;p1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DRC - Title Slide">
  <p:cSld name="CDRC - Title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p20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2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7660" y="5907759"/>
            <a:ext cx="1235976" cy="736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C - Content Slide">
  <p:cSld name="INC - Content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62" y="136525"/>
            <a:ext cx="1109375" cy="7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4" name="Google Shape;34;p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DRC - Content Slide">
  <p:cSld name="CDRC - Content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18" name="Google Shape;218;p2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21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0" name="Google Shape;220;p2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1" name="Google Shape;221;p21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4288" y="147652"/>
            <a:ext cx="1105049" cy="71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CC - Title Slide">
  <p:cSld name="DCC - Title Slid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 descr="A picture containing text, outdoor, sign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5638" y="5915249"/>
            <a:ext cx="2837998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9" name="Google Shape;229;p2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4" name="Google Shape;234;p2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CC - Content Slide">
  <p:cSld name="DCC - Content Slid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9" name="Google Shape;239;p2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1" name="Google Shape;241;p2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3" descr="A picture containing text, outdoor, sign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2642" y="208425"/>
            <a:ext cx="2076695" cy="5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-RSC - Title Slide">
  <p:cSld name="D-RSC - Title Slid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0592" y="5915251"/>
            <a:ext cx="1193044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4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0" name="Google Shape;250;p2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2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-RSC - Content Slide">
  <p:cSld name="D-RSC - Content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62" y="147645"/>
            <a:ext cx="1109375" cy="7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1" name="Google Shape;261;p2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25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3" name="Google Shape;263;p2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O - Title Slide">
  <p:cSld name="ePRO - Title Slid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6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0" name="Google Shape;270;p26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5" name="Google Shape;275;p2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3857" y="5915251"/>
            <a:ext cx="1069779" cy="726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O - Content Slide">
  <p:cSld name="ePRO - Content Slide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62" y="147643"/>
            <a:ext cx="1109375" cy="7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82" name="Google Shape;282;p2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4" name="Google Shape;284;p2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D-RSC - Title Slide">
  <p:cSld name="HD-RSC - Title Slide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8" descr="Tex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9835" y="5915249"/>
            <a:ext cx="1113801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2" name="Google Shape;292;p2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7" name="Google Shape;297;p2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D-RSC - Content Slide">
  <p:cSld name="HD-RSC - Content Slid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9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2598" y="147648"/>
            <a:ext cx="1109367" cy="71502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03" name="Google Shape;303;p2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5" name="Google Shape;305;p2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D - Title Slide">
  <p:cSld name="MIDD - Title Slid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0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30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Google Shape;317;p3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4520" y="5902064"/>
            <a:ext cx="1129539" cy="73957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Path - Title Slide">
  <p:cSld name="C-Path - 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4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D - Content Slide">
  <p:cSld name="MIDD - Content Slide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23" name="Google Shape;323;p3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31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25" name="Google Shape;325;p3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6" name="Google Shape;3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37" y="134412"/>
            <a:ext cx="1109400" cy="72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SOAC - Title Slide">
  <p:cSld name="MSOAC - Title Slide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2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4895" y="5915248"/>
            <a:ext cx="2318741" cy="75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2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32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3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9" name="Google Shape;339;p3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SOAC - Content Slide">
  <p:cSld name="MSOAC - Content Slid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3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0399" y="145276"/>
            <a:ext cx="2088938" cy="6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45" name="Google Shape;345;p3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p33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47" name="Google Shape;347;p3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uroscience - Title Slide">
  <p:cSld name="Neuroscience - Title Slide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2452" y="5915249"/>
            <a:ext cx="1421184" cy="72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5" name="Google Shape;355;p3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4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0" name="Google Shape;360;p3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uroscience - Content Slide">
  <p:cSld name="Neuroscience - Content Slide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5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037" y="132453"/>
            <a:ext cx="1281300" cy="719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66" name="Google Shape;366;p3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35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8" name="Google Shape;368;p3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 - Title Slide">
  <p:cSld name="PRO - Title Slid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6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3858" y="5915249"/>
            <a:ext cx="1069778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6" name="Google Shape;376;p3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1" name="Google Shape;381;p36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 - Content Slide">
  <p:cSld name="PRO - Content Slid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7" descr="Graphical user interfac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62" y="136524"/>
            <a:ext cx="1109375" cy="7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7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7" name="Google Shape;387;p3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8" name="Google Shape;388;p37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9" name="Google Shape;389;p3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KD - Title Slide">
  <p:cSld name="PKD - Title Slide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8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4178" y="5915249"/>
            <a:ext cx="1219458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8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7" name="Google Shape;397;p3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2" name="Google Shape;402;p3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KD - Content Slide">
  <p:cSld name="PKD - Content Slide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9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0959" y="144919"/>
            <a:ext cx="1148378" cy="71502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9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08" name="Google Shape;408;p3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39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10" name="Google Shape;410;p3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TC - Title Slide">
  <p:cSld name="PSTC - Title Slide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0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6628" y="5915249"/>
            <a:ext cx="1127008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0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0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8" name="Google Shape;418;p40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0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0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3" name="Google Shape;423;p4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Path - Content Slide">
  <p:cSld name="C-Path - Content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1758" y="134412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4" name="Google Shape;54;p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TC - Content Slide">
  <p:cSld name="PSTC - Content Slide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9960" y="144907"/>
            <a:ext cx="1109377" cy="71502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1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29" name="Google Shape;429;p4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0" name="Google Shape;430;p41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31" name="Google Shape;431;p4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nt Med - Title Slide">
  <p:cSld name="Quant Med - Title Slid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0095" y="5915249"/>
            <a:ext cx="1373541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2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42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9" name="Google Shape;439;p4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2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42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4" name="Google Shape;444;p4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nt Med - Content Slide">
  <p:cSld name="Quant Med - Content Slide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3" descr="Tex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9113" y="136525"/>
            <a:ext cx="1245127" cy="7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3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0" name="Google Shape;450;p4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1" name="Google Shape;451;p43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52" name="Google Shape;452;p4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D-COAC - Title Slide">
  <p:cSld name="RD-COAC - Title Slide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4" descr="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6187" y="5919467"/>
            <a:ext cx="1387449" cy="72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4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Google Shape;459;p44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0" name="Google Shape;460;p44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4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5" name="Google Shape;465;p4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D-COAC - Content Slide">
  <p:cSld name="RD-COAC - Content Slid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5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3290" y="146099"/>
            <a:ext cx="1196047" cy="71502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5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71" name="Google Shape;471;p4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2" name="Google Shape;472;p45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73" name="Google Shape;473;p4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B-PACTS - Title Slide">
  <p:cSld name="TB-PACTS - Title Slide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46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3089" y="5915248"/>
            <a:ext cx="1430547" cy="7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6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46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1" name="Google Shape;481;p4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6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46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6" name="Google Shape;486;p46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B-PACTS -Content Slide">
  <p:cSld name="TB-PACTS -Content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47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0686" y="143350"/>
            <a:ext cx="1198651" cy="7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7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92" name="Google Shape;492;p4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3" name="Google Shape;493;p47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94" name="Google Shape;494;p4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B-PACTS - Title Slide">
  <p:cSld name="1_TB-PACTS - Title Slide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8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3089" y="5926369"/>
            <a:ext cx="1430547" cy="71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8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48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2" name="Google Shape;502;p4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8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8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7" name="Google Shape;507;p4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B-PACTS -Content Slide">
  <p:cSld name="1_TB-PACTS -Content Slide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9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3828" y="143344"/>
            <a:ext cx="1285509" cy="71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9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13" name="Google Shape;513;p4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49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15" name="Google Shape;515;p4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C - Title Slide">
  <p:cSld name="TTC - Title Slide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0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01787" y="5915249"/>
            <a:ext cx="1201849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0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0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50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3" name="Google Shape;523;p50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5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0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50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8" name="Google Shape;528;p5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Path EU - Title Slide">
  <p:cSld name="C-Path EU - 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05911" y="5821703"/>
            <a:ext cx="3211452" cy="8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6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C - Content Slide">
  <p:cSld name="TTC - Content Slide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1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7544" y="143350"/>
            <a:ext cx="1111793" cy="7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1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34" name="Google Shape;534;p5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5" name="Google Shape;535;p51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6" name="Google Shape;536;p51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I-T1D - Title Slide">
  <p:cSld name="TOMI-T1D - Title Slide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2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4558" y="5915249"/>
            <a:ext cx="1259078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2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52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4" name="Google Shape;544;p52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2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2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2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52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9" name="Google Shape;549;p5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I-T1D - Content Slide">
  <p:cSld name="TOMI-T1D - Content Slide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3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4516" y="143339"/>
            <a:ext cx="1124821" cy="7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3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55" name="Google Shape;555;p5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6" name="Google Shape;556;p53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57" name="Google Shape;557;p53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1D - Title Slide">
  <p:cSld name="T1D - Title Slide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4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4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54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4" name="Google Shape;564;p54" descr="title-image.jpg"/>
          <p:cNvPicPr preferRelativeResize="0"/>
          <p:nvPr/>
        </p:nvPicPr>
        <p:blipFill rotWithShape="1">
          <a:blip r:embed="rId2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4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4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4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54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9" name="Google Shape;569;p5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3918" y="5915249"/>
            <a:ext cx="959718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1D - Content Slide">
  <p:cSld name="T1D - Content Slide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55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1660" y="134943"/>
            <a:ext cx="1124821" cy="72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5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76" name="Google Shape;576;p5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7" name="Google Shape;577;p55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78" name="Google Shape;578;p55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-Path EU - Content Slide">
  <p:cSld name="C-Path EU - Content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7885" y="39270"/>
            <a:ext cx="3211452" cy="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622663" y="14382"/>
            <a:ext cx="7581770" cy="78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2" name="Google Shape;72;p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4" name="Google Shape;74;p7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mDR - Title Slide">
  <p:cSld name="BmDR - 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01630" y="5912244"/>
            <a:ext cx="1104998" cy="72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8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Google Shape;87;p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mDR - Content Slide">
  <p:cSld name="BmDR - Content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4839" y="140086"/>
            <a:ext cx="1109401" cy="7150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622663" y="14381"/>
            <a:ext cx="8606246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3600"/>
              <a:buFont typeface="Calibri"/>
              <a:buNone/>
              <a:defRPr sz="36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3" name="Google Shape;93;p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647761" y="1262155"/>
            <a:ext cx="1089647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Merriweather Sans"/>
              <a:buChar char="-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44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A44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622663" y="931229"/>
            <a:ext cx="1094667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AD - Title Slide">
  <p:cSld name="CPAD - 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35595" y="5912243"/>
            <a:ext cx="1171033" cy="72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 txBox="1">
            <a:spLocks noGrp="1"/>
          </p:cNvSpPr>
          <p:nvPr>
            <p:ph type="subTitle" idx="1"/>
          </p:nvPr>
        </p:nvSpPr>
        <p:spPr>
          <a:xfrm>
            <a:off x="274320" y="5074298"/>
            <a:ext cx="11508376" cy="53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ctrTitle"/>
          </p:nvPr>
        </p:nvSpPr>
        <p:spPr>
          <a:xfrm>
            <a:off x="169817" y="4006061"/>
            <a:ext cx="11612880" cy="93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6000"/>
              <a:buFont typeface="Calibri"/>
              <a:buNone/>
              <a:defRPr sz="6000">
                <a:solidFill>
                  <a:srgbClr val="0079D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10" descr="title-image.jpg"/>
          <p:cNvPicPr preferRelativeResize="0"/>
          <p:nvPr/>
        </p:nvPicPr>
        <p:blipFill rotWithShape="1">
          <a:blip r:embed="rId3">
            <a:alphaModFix/>
          </a:blip>
          <a:srcRect b="23404"/>
          <a:stretch/>
        </p:blipFill>
        <p:spPr>
          <a:xfrm>
            <a:off x="0" y="-1512"/>
            <a:ext cx="12192000" cy="52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/>
          <p:nvPr/>
        </p:nvSpPr>
        <p:spPr>
          <a:xfrm>
            <a:off x="0" y="3898650"/>
            <a:ext cx="12192000" cy="1457675"/>
          </a:xfrm>
          <a:prstGeom prst="rect">
            <a:avLst/>
          </a:prstGeom>
          <a:solidFill>
            <a:srgbClr val="E0E2E2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0" y="5011364"/>
            <a:ext cx="12192000" cy="664443"/>
          </a:xfrm>
          <a:prstGeom prst="rect">
            <a:avLst/>
          </a:prstGeom>
          <a:solidFill>
            <a:srgbClr val="007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2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2"/>
          </p:nvPr>
        </p:nvSpPr>
        <p:spPr>
          <a:xfrm>
            <a:off x="169863" y="5102298"/>
            <a:ext cx="11747817" cy="40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3"/>
          </p:nvPr>
        </p:nvSpPr>
        <p:spPr>
          <a:xfrm>
            <a:off x="169863" y="4197246"/>
            <a:ext cx="11747500" cy="67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D7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Google Shape;108;p1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9784" y="5915251"/>
            <a:ext cx="1997579" cy="72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D7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79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cinfo@c-pat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-path.org/wp-content/uploads/2019/09/s41390-019-0526-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6"/>
          <p:cNvSpPr txBox="1"/>
          <p:nvPr/>
        </p:nvSpPr>
        <p:spPr>
          <a:xfrm>
            <a:off x="169863" y="5083725"/>
            <a:ext cx="117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 Key Messaging for Regulators</a:t>
            </a:r>
            <a:endParaRPr sz="3200" b="1" dirty="0">
              <a:solidFill>
                <a:srgbClr val="0079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4A8BB-509A-465C-A791-745963477470}"/>
              </a:ext>
            </a:extLst>
          </p:cNvPr>
          <p:cNvSpPr txBox="1"/>
          <p:nvPr/>
        </p:nvSpPr>
        <p:spPr>
          <a:xfrm>
            <a:off x="167208" y="5808568"/>
            <a:ext cx="735362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These key messages are intended to be used </a:t>
            </a:r>
            <a:r>
              <a:rPr lang="en-US" b="1" u="sng" dirty="0">
                <a:solidFill>
                  <a:srgbClr val="C00000"/>
                </a:solidFill>
              </a:rPr>
              <a:t>AS IS </a:t>
            </a:r>
            <a:r>
              <a:rPr lang="en-US" b="1" dirty="0">
                <a:solidFill>
                  <a:srgbClr val="C00000"/>
                </a:solidFill>
              </a:rPr>
              <a:t>to keep messages about INC and its topics, i.e., NAESS, long-term outcomes and neonatal seizures consistent. If you’d like to make modifications, please email </a:t>
            </a:r>
            <a:r>
              <a:rPr lang="en-US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incinfo@c-path.org</a:t>
            </a:r>
            <a:r>
              <a:rPr lang="en-US" b="1" dirty="0">
                <a:solidFill>
                  <a:srgbClr val="C00000"/>
                </a:solidFill>
              </a:rPr>
              <a:t> with your requests/ideas.</a:t>
            </a:r>
          </a:p>
          <a:p>
            <a:pPr algn="l"/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0"/>
          <p:cNvSpPr txBox="1"/>
          <p:nvPr/>
        </p:nvSpPr>
        <p:spPr>
          <a:xfrm>
            <a:off x="622663" y="103832"/>
            <a:ext cx="89829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INC: NAESS</a:t>
            </a:r>
            <a:endParaRPr sz="3200">
              <a:solidFill>
                <a:srgbClr val="0079D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628" name="Google Shape;628;p60"/>
          <p:cNvCxnSpPr/>
          <p:nvPr/>
        </p:nvCxnSpPr>
        <p:spPr>
          <a:xfrm>
            <a:off x="5357550" y="2139325"/>
            <a:ext cx="0" cy="7329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60"/>
          <p:cNvCxnSpPr/>
          <p:nvPr/>
        </p:nvCxnSpPr>
        <p:spPr>
          <a:xfrm>
            <a:off x="5357550" y="3110225"/>
            <a:ext cx="0" cy="705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60"/>
          <p:cNvCxnSpPr/>
          <p:nvPr/>
        </p:nvCxnSpPr>
        <p:spPr>
          <a:xfrm>
            <a:off x="5357550" y="4025275"/>
            <a:ext cx="0" cy="4698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60"/>
          <p:cNvCxnSpPr/>
          <p:nvPr/>
        </p:nvCxnSpPr>
        <p:spPr>
          <a:xfrm>
            <a:off x="5357550" y="4742825"/>
            <a:ext cx="0" cy="699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60"/>
          <p:cNvCxnSpPr/>
          <p:nvPr/>
        </p:nvCxnSpPr>
        <p:spPr>
          <a:xfrm>
            <a:off x="622650" y="936088"/>
            <a:ext cx="109503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3" name="Google Shape;63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5526"/>
            <a:ext cx="5114602" cy="51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0"/>
          <p:cNvSpPr txBox="1"/>
          <p:nvPr/>
        </p:nvSpPr>
        <p:spPr>
          <a:xfrm>
            <a:off x="5448100" y="2063125"/>
            <a:ext cx="63882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NAESS emphasizes that neonates are different and describes neonatal morbidity helping to differentiate disease and intervention-related events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NAESS defines a better language, common to all parties involved in the care of the neonate and their enrollment in a study/trial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​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NAESS is aligned with MedDRA and NIH to meet regulatory needs for submissions. This provides more complete picture of risk, benefit and causality assessment and informs pharmacovigilance, pediatric safety reports/summaries, benefit/risk discussion and labeling.​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6"/>
          <p:cNvSpPr txBox="1"/>
          <p:nvPr/>
        </p:nvSpPr>
        <p:spPr>
          <a:xfrm>
            <a:off x="622663" y="103832"/>
            <a:ext cx="89829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INC: Long-Term Outcomes</a:t>
            </a:r>
            <a:endParaRPr sz="3200">
              <a:solidFill>
                <a:srgbClr val="0079D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97" name="Google Shape;697;p66"/>
          <p:cNvSpPr txBox="1"/>
          <p:nvPr/>
        </p:nvSpPr>
        <p:spPr>
          <a:xfrm>
            <a:off x="5560175" y="2080800"/>
            <a:ext cx="6078600" cy="3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CA" sz="1800" u="sng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publication</a:t>
            </a:r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 puts forth an expert consensus on the neurodevelopmental safety assessments recommended following neonatal trials of medicinal products.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It provides a framework for the planning of long-term neurodevelopmental safety and efficacy evaluations associated with neonatal medicinal product trials.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document provides expert consensus on the minimum time for follow-up of neonates following clinical trials for medicinal products.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Promoting retention without undue burden to research participants and parents must be considered, while ensuring systematic, interpretable and adequate safety follow. 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lvl="0" indent="0" algn="l">
              <a:lnSpc>
                <a:spcPct val="90000"/>
              </a:lnSpc>
              <a:spcAft>
                <a:spcPts val="0"/>
              </a:spcAft>
              <a:buNone/>
            </a:pPr>
            <a:endParaRPr lang="en-GB" sz="1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698" name="Google Shape;698;p66"/>
          <p:cNvCxnSpPr/>
          <p:nvPr/>
        </p:nvCxnSpPr>
        <p:spPr>
          <a:xfrm>
            <a:off x="5357550" y="2139325"/>
            <a:ext cx="0" cy="7329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66"/>
          <p:cNvCxnSpPr/>
          <p:nvPr/>
        </p:nvCxnSpPr>
        <p:spPr>
          <a:xfrm>
            <a:off x="5357550" y="3225485"/>
            <a:ext cx="0" cy="705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66"/>
          <p:cNvCxnSpPr/>
          <p:nvPr/>
        </p:nvCxnSpPr>
        <p:spPr>
          <a:xfrm>
            <a:off x="5351147" y="4249393"/>
            <a:ext cx="0" cy="73874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1" name="Google Shape;701;p66"/>
          <p:cNvCxnSpPr/>
          <p:nvPr/>
        </p:nvCxnSpPr>
        <p:spPr>
          <a:xfrm>
            <a:off x="5357550" y="5370354"/>
            <a:ext cx="0" cy="699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66"/>
          <p:cNvCxnSpPr/>
          <p:nvPr/>
        </p:nvCxnSpPr>
        <p:spPr>
          <a:xfrm>
            <a:off x="622650" y="936088"/>
            <a:ext cx="109503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03" name="Google Shape;703;p66"/>
          <p:cNvPicPr preferRelativeResize="0"/>
          <p:nvPr/>
        </p:nvPicPr>
        <p:blipFill rotWithShape="1">
          <a:blip r:embed="rId4">
            <a:alphaModFix/>
          </a:blip>
          <a:srcRect r="8770"/>
          <a:stretch/>
        </p:blipFill>
        <p:spPr>
          <a:xfrm>
            <a:off x="152400" y="1045532"/>
            <a:ext cx="4794482" cy="525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93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2"/>
          <p:cNvSpPr txBox="1"/>
          <p:nvPr/>
        </p:nvSpPr>
        <p:spPr>
          <a:xfrm>
            <a:off x="622663" y="103832"/>
            <a:ext cx="86061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INC: Neonatal Seizures</a:t>
            </a:r>
            <a:endParaRPr sz="3200">
              <a:solidFill>
                <a:srgbClr val="0079D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765" name="Google Shape;765;p72"/>
          <p:cNvCxnSpPr/>
          <p:nvPr/>
        </p:nvCxnSpPr>
        <p:spPr>
          <a:xfrm>
            <a:off x="5357550" y="1558300"/>
            <a:ext cx="0" cy="9576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72"/>
          <p:cNvCxnSpPr/>
          <p:nvPr/>
        </p:nvCxnSpPr>
        <p:spPr>
          <a:xfrm>
            <a:off x="5357550" y="2796550"/>
            <a:ext cx="0" cy="9576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72"/>
          <p:cNvCxnSpPr/>
          <p:nvPr/>
        </p:nvCxnSpPr>
        <p:spPr>
          <a:xfrm>
            <a:off x="5357550" y="4025275"/>
            <a:ext cx="0" cy="6726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72"/>
          <p:cNvCxnSpPr/>
          <p:nvPr/>
        </p:nvCxnSpPr>
        <p:spPr>
          <a:xfrm>
            <a:off x="5357550" y="4969000"/>
            <a:ext cx="0" cy="9576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72"/>
          <p:cNvCxnSpPr/>
          <p:nvPr/>
        </p:nvCxnSpPr>
        <p:spPr>
          <a:xfrm>
            <a:off x="622650" y="936088"/>
            <a:ext cx="109503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0" name="Google Shape;77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5526"/>
            <a:ext cx="4802400" cy="48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72"/>
          <p:cNvSpPr txBox="1"/>
          <p:nvPr/>
        </p:nvSpPr>
        <p:spPr>
          <a:xfrm>
            <a:off x="5406750" y="1405900"/>
            <a:ext cx="6492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The publication puts forth multidisciplinary consensus on the design of neonatal therapeutic trials for anti-seizure drugs (ASD) to facilitate development of a protocol​.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It specifies key study population considerations including enrollment of neonates with EEG-confirmed seizures, addressing various etiologies of neonatal seizures in analysis plans, and inclusion of preterm infants only when supported by available safety and pharmacokinetic data.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The document provides expert consensus on the recommended efficacy endpoints for neonatal seizure trials including reduction of seizure burden (primary), seizure recurrence (co-primary or secondary), administration of rescue ASDs (secondary), and demonstration of improved long-term neurologic outcomes (secondary).​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Other key design elements include defining study procedures to ensure that timing to administration of study drug does not delay anti-seizure treatment, use of a usual care (phenobarbital) comparator, incorporation of neonatal-specific adaptive trial designs, and inclusion of neurodevelopmental assessment at a minimum age of 18-24 months as both, a safety and an efficacy measure.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-Path-PSTC-Widescre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C-Path-PSTC-Widescreen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50</cp:revision>
  <dcterms:modified xsi:type="dcterms:W3CDTF">2021-10-17T06:06:14Z</dcterms:modified>
</cp:coreProperties>
</file>